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6"/>
  </p:notesMasterIdLst>
  <p:sldIdLst>
    <p:sldId id="256" r:id="rId2"/>
    <p:sldId id="323" r:id="rId3"/>
    <p:sldId id="293" r:id="rId4"/>
    <p:sldId id="295" r:id="rId5"/>
    <p:sldId id="296" r:id="rId6"/>
    <p:sldId id="297" r:id="rId7"/>
    <p:sldId id="298" r:id="rId8"/>
    <p:sldId id="299" r:id="rId9"/>
    <p:sldId id="277" r:id="rId10"/>
    <p:sldId id="300" r:id="rId11"/>
    <p:sldId id="301" r:id="rId12"/>
    <p:sldId id="276"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278" r:id="rId27"/>
    <p:sldId id="279" r:id="rId28"/>
    <p:sldId id="280" r:id="rId29"/>
    <p:sldId id="281" r:id="rId30"/>
    <p:sldId id="282" r:id="rId31"/>
    <p:sldId id="283" r:id="rId32"/>
    <p:sldId id="284" r:id="rId33"/>
    <p:sldId id="285" r:id="rId34"/>
    <p:sldId id="287" r:id="rId35"/>
    <p:sldId id="286" r:id="rId36"/>
    <p:sldId id="288" r:id="rId37"/>
    <p:sldId id="289" r:id="rId38"/>
    <p:sldId id="290" r:id="rId39"/>
    <p:sldId id="317" r:id="rId40"/>
    <p:sldId id="318" r:id="rId41"/>
    <p:sldId id="319" r:id="rId42"/>
    <p:sldId id="321" r:id="rId43"/>
    <p:sldId id="320" r:id="rId44"/>
    <p:sldId id="257" r:id="rId45"/>
    <p:sldId id="322" r:id="rId46"/>
    <p:sldId id="258" r:id="rId47"/>
    <p:sldId id="316" r:id="rId48"/>
    <p:sldId id="261" r:id="rId49"/>
    <p:sldId id="263" r:id="rId50"/>
    <p:sldId id="260" r:id="rId51"/>
    <p:sldId id="262" r:id="rId52"/>
    <p:sldId id="259" r:id="rId53"/>
    <p:sldId id="264" r:id="rId54"/>
    <p:sldId id="265" r:id="rId55"/>
    <p:sldId id="266" r:id="rId56"/>
    <p:sldId id="268" r:id="rId57"/>
    <p:sldId id="273" r:id="rId58"/>
    <p:sldId id="269" r:id="rId59"/>
    <p:sldId id="270" r:id="rId60"/>
    <p:sldId id="274" r:id="rId61"/>
    <p:sldId id="275" r:id="rId62"/>
    <p:sldId id="271" r:id="rId63"/>
    <p:sldId id="272" r:id="rId64"/>
    <p:sldId id="315"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77" autoAdjust="0"/>
    <p:restoredTop sz="94660"/>
  </p:normalViewPr>
  <p:slideViewPr>
    <p:cSldViewPr>
      <p:cViewPr varScale="1">
        <p:scale>
          <a:sx n="68" d="100"/>
          <a:sy n="68" d="100"/>
        </p:scale>
        <p:origin x="-1470"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FDCAA0-C229-42F8-AB93-8FA0A5FA73F9}" type="datetimeFigureOut">
              <a:rPr lang="en-US" smtClean="0"/>
              <a:pPr/>
              <a:t>9/16/2017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672CDE-7296-412C-9E2E-C1BF401EDF7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29AC7F57-313E-443F-9978-0DB2E6F96EFF}" type="datetimeFigureOut">
              <a:rPr lang="en-US" smtClean="0"/>
              <a:pPr/>
              <a:t>9/16/2017</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CB47B995-9145-4973-BB91-CA373773367E}" type="slidenum">
              <a:rPr lang="en-US" smtClean="0"/>
              <a:pPr/>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AC7F57-313E-443F-9978-0DB2E6F96EFF}" type="datetimeFigureOut">
              <a:rPr lang="en-US" smtClean="0"/>
              <a:pPr/>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7B995-9145-4973-BB91-CA37377336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AC7F57-313E-443F-9978-0DB2E6F96EFF}" type="datetimeFigureOut">
              <a:rPr lang="en-US" smtClean="0"/>
              <a:pPr/>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7B995-9145-4973-BB91-CA373773367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AC7F57-313E-443F-9978-0DB2E6F96EFF}" type="datetimeFigureOut">
              <a:rPr lang="en-US" smtClean="0"/>
              <a:pPr/>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7B995-9145-4973-BB91-CA37377336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AC7F57-313E-443F-9978-0DB2E6F96EFF}" type="datetimeFigureOut">
              <a:rPr lang="en-US" smtClean="0"/>
              <a:pPr/>
              <a:t>9/16/2017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7B995-9145-4973-BB91-CA373773367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29AC7F57-313E-443F-9978-0DB2E6F96EFF}" type="datetimeFigureOut">
              <a:rPr lang="en-US" smtClean="0"/>
              <a:pPr/>
              <a:t>9/16/2017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47B995-9145-4973-BB91-CA373773367E}"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9AC7F57-313E-443F-9978-0DB2E6F96EFF}" type="datetimeFigureOut">
              <a:rPr lang="en-US" smtClean="0"/>
              <a:pPr/>
              <a:t>9/16/2017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47B995-9145-4973-BB91-CA37377336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AC7F57-313E-443F-9978-0DB2E6F96EFF}" type="datetimeFigureOut">
              <a:rPr lang="en-US" smtClean="0"/>
              <a:pPr/>
              <a:t>9/16/2017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47B995-9145-4973-BB91-CA37377336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AC7F57-313E-443F-9978-0DB2E6F96EFF}" type="datetimeFigureOut">
              <a:rPr lang="en-US" smtClean="0"/>
              <a:pPr/>
              <a:t>9/16/2017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47B995-9145-4973-BB91-CA37377336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29AC7F57-313E-443F-9978-0DB2E6F96EFF}" type="datetimeFigureOut">
              <a:rPr lang="en-US" smtClean="0"/>
              <a:pPr/>
              <a:t>9/16/2017</a:t>
            </a:fld>
            <a:endParaRPr lang="en-US"/>
          </a:p>
        </p:txBody>
      </p:sp>
      <p:sp>
        <p:nvSpPr>
          <p:cNvPr id="7" name="Slide Number Placeholder 6"/>
          <p:cNvSpPr>
            <a:spLocks noGrp="1"/>
          </p:cNvSpPr>
          <p:nvPr>
            <p:ph type="sldNum" sz="quarter" idx="12"/>
          </p:nvPr>
        </p:nvSpPr>
        <p:spPr/>
        <p:txBody>
          <a:bodyPr/>
          <a:lstStyle/>
          <a:p>
            <a:fld id="{CB47B995-9145-4973-BB91-CA373773367E}"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AC7F57-313E-443F-9978-0DB2E6F96EFF}" type="datetimeFigureOut">
              <a:rPr lang="en-US" smtClean="0"/>
              <a:pPr/>
              <a:t>9/16/2017</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CB47B995-9145-4973-BB91-CA373773367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29AC7F57-313E-443F-9978-0DB2E6F96EFF}" type="datetimeFigureOut">
              <a:rPr lang="en-US" smtClean="0"/>
              <a:pPr/>
              <a:t>9/16/2017</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CB47B995-9145-4973-BB91-CA37377336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ideo" Target="file:///G:\Cholo%20Bangladesh%20Music%20Video%20(online-video-cutter.com).mp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Indies" TargetMode="External"/><Relationship Id="rId2" Type="http://schemas.openxmlformats.org/officeDocument/2006/relationships/hyperlink" Target="https://en.wikipedia.org/wiki/Mahmudullah"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Bangladeshi_cricket_team_in_Zimbabwe_in_2009"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Bangladesh_Premier_League" TargetMode="External"/><Relationship Id="rId2" Type="http://schemas.openxmlformats.org/officeDocument/2006/relationships/hyperlink" Target="https://en.wikipedia.org/wiki/Bangladesh_Cricket_Board" TargetMode="External"/><Relationship Id="rId1" Type="http://schemas.openxmlformats.org/officeDocument/2006/relationships/slideLayout" Target="../slideLayouts/slideLayout7.xml"/><Relationship Id="rId4" Type="http://schemas.openxmlformats.org/officeDocument/2006/relationships/hyperlink" Target="https://en.wikipedia.org/wiki/Khulna_Royal_Bengal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2015_Cricket_World_Cup"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image.slidesharecdn.com/cricket2-160801173023/95/bangladesh-cricket-team-4-638.jpg?cb=1488819209" TargetMode="External"/><Relationship Id="rId2" Type="http://schemas.openxmlformats.org/officeDocument/2006/relationships/hyperlink" Target="https://image.slidesharecdn.com/cricket2-160801173023/95/bangladesh-cricket-team-2-638.jpg?cb=148881920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espncricinfo.com/ci/content/player/300618.html" TargetMode="External"/><Relationship Id="rId2" Type="http://schemas.openxmlformats.org/officeDocument/2006/relationships/hyperlink" Target="http://www.espncricinfo.com/ci/content/player/6274.html" TargetMode="Externa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imple.wikipedia.org/w/index.php?title=1986_Asia_Cup&amp;action=edit&amp;redlink=1" TargetMode="External"/><Relationship Id="rId2" Type="http://schemas.openxmlformats.org/officeDocument/2006/relationships/hyperlink" Target="https://simple.wikipedia.org/wiki/Pakistan_national_cricket_team" TargetMode="Externa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India_national_cricket_team" TargetMode="External"/><Relationship Id="rId3" Type="http://schemas.openxmlformats.org/officeDocument/2006/relationships/image" Target="../media/image4.jpeg"/><Relationship Id="rId7" Type="http://schemas.openxmlformats.org/officeDocument/2006/relationships/hyperlink" Target="https://en.wikipedia.org/wiki/Indian_cricket_team_in_Bangladesh_in_2000%E2%80%9301"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en.wikipedia.org/wiki/One_Day_International" TargetMode="External"/><Relationship Id="rId5" Type="http://schemas.openxmlformats.org/officeDocument/2006/relationships/hyperlink" Target="https://en.wikipedia.org/wiki/Test_cricket" TargetMode="External"/><Relationship Id="rId4" Type="http://schemas.openxmlformats.org/officeDocument/2006/relationships/hyperlink" Target="https://en.wikipedia.org/wiki/International_Cricket_Council" TargetMode="External"/><Relationship Id="rId9" Type="http://schemas.openxmlformats.org/officeDocument/2006/relationships/hyperlink" Target="https://en.wikipedia.org/wiki/Dhaka"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21038017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92D050"/>
                </a:solidFill>
              </a:rPr>
              <a:t>Test </a:t>
            </a:r>
            <a:r>
              <a:rPr lang="en-US" b="1" i="1" dirty="0" smtClean="0">
                <a:solidFill>
                  <a:srgbClr val="FF0000"/>
                </a:solidFill>
              </a:rPr>
              <a:t>Performa</a:t>
            </a:r>
            <a:r>
              <a:rPr lang="en-US" b="1" i="1" dirty="0" smtClean="0">
                <a:solidFill>
                  <a:srgbClr val="92D050"/>
                </a:solidFill>
              </a:rPr>
              <a:t>nce </a:t>
            </a:r>
            <a:endParaRPr lang="en-US" dirty="0"/>
          </a:p>
        </p:txBody>
      </p:sp>
      <p:sp>
        <p:nvSpPr>
          <p:cNvPr id="3" name="Content Placeholder 2"/>
          <p:cNvSpPr>
            <a:spLocks noGrp="1"/>
          </p:cNvSpPr>
          <p:nvPr>
            <p:ph idx="1"/>
          </p:nvPr>
        </p:nvSpPr>
        <p:spPr/>
        <p:txBody>
          <a:bodyPr/>
          <a:lstStyle/>
          <a:p>
            <a:pPr marL="457200" indent="-457200">
              <a:buFont typeface="Wingdings" panose="05000000000000000000" pitchFamily="2" charset="2"/>
              <a:buChar char="q"/>
            </a:pPr>
            <a:r>
              <a:rPr lang="en-US" dirty="0" smtClean="0">
                <a:solidFill>
                  <a:srgbClr val="002060"/>
                </a:solidFill>
              </a:rPr>
              <a:t>It has played its first test match in 2000 against INDIA at </a:t>
            </a:r>
            <a:r>
              <a:rPr lang="en-US" dirty="0" err="1" smtClean="0">
                <a:solidFill>
                  <a:srgbClr val="002060"/>
                </a:solidFill>
              </a:rPr>
              <a:t>Bangabandhu</a:t>
            </a:r>
            <a:r>
              <a:rPr lang="en-US" dirty="0" smtClean="0">
                <a:solidFill>
                  <a:srgbClr val="002060"/>
                </a:solidFill>
              </a:rPr>
              <a:t> </a:t>
            </a:r>
            <a:r>
              <a:rPr lang="en-US" dirty="0" err="1" smtClean="0">
                <a:solidFill>
                  <a:srgbClr val="002060"/>
                </a:solidFill>
              </a:rPr>
              <a:t>Stadium,Dhaka</a:t>
            </a:r>
            <a:r>
              <a:rPr lang="en-US" dirty="0" smtClean="0">
                <a:solidFill>
                  <a:srgbClr val="002060"/>
                </a:solidFill>
              </a:rPr>
              <a:t> and  becoming tenth test cricket nation.</a:t>
            </a:r>
          </a:p>
          <a:p>
            <a:pPr marL="457200" indent="-457200">
              <a:buFont typeface="Wingdings" panose="05000000000000000000" pitchFamily="2" charset="2"/>
              <a:buChar char="q"/>
            </a:pPr>
            <a:r>
              <a:rPr lang="en-US" dirty="0" smtClean="0">
                <a:solidFill>
                  <a:srgbClr val="002060"/>
                </a:solidFill>
              </a:rPr>
              <a:t>Bangladeshi batsman </a:t>
            </a:r>
            <a:r>
              <a:rPr lang="en-US" dirty="0" err="1" smtClean="0">
                <a:solidFill>
                  <a:srgbClr val="002060"/>
                </a:solidFill>
              </a:rPr>
              <a:t>Aminul</a:t>
            </a:r>
            <a:r>
              <a:rPr lang="en-US" dirty="0" smtClean="0">
                <a:solidFill>
                  <a:srgbClr val="002060"/>
                </a:solidFill>
              </a:rPr>
              <a:t> Islam hit a century in debut test match.</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RECORDS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002060"/>
                </a:solidFill>
              </a:rPr>
              <a:t>Highest team total: 638 </a:t>
            </a:r>
            <a:r>
              <a:rPr lang="en-US" dirty="0" err="1" smtClean="0">
                <a:solidFill>
                  <a:srgbClr val="002060"/>
                </a:solidFill>
              </a:rPr>
              <a:t>vs</a:t>
            </a:r>
            <a:r>
              <a:rPr lang="en-US" dirty="0" smtClean="0">
                <a:solidFill>
                  <a:srgbClr val="002060"/>
                </a:solidFill>
              </a:rPr>
              <a:t> </a:t>
            </a:r>
            <a:r>
              <a:rPr lang="en-US" dirty="0" err="1" smtClean="0">
                <a:solidFill>
                  <a:srgbClr val="002060"/>
                </a:solidFill>
              </a:rPr>
              <a:t>Srilanka</a:t>
            </a:r>
            <a:r>
              <a:rPr lang="en-US" dirty="0" smtClean="0">
                <a:solidFill>
                  <a:srgbClr val="002060"/>
                </a:solidFill>
              </a:rPr>
              <a:t> , 8 march,2013</a:t>
            </a:r>
          </a:p>
          <a:p>
            <a:r>
              <a:rPr lang="en-US" dirty="0" smtClean="0">
                <a:solidFill>
                  <a:srgbClr val="002060"/>
                </a:solidFill>
              </a:rPr>
              <a:t>  </a:t>
            </a:r>
          </a:p>
          <a:p>
            <a:r>
              <a:rPr lang="en-US" dirty="0" smtClean="0">
                <a:solidFill>
                  <a:srgbClr val="002060"/>
                </a:solidFill>
              </a:rPr>
              <a:t>  </a:t>
            </a:r>
            <a:r>
              <a:rPr lang="en-US" dirty="0" smtClean="0"/>
              <a:t>Highest team total :326/3 </a:t>
            </a:r>
            <a:r>
              <a:rPr lang="en-US" dirty="0" err="1" smtClean="0"/>
              <a:t>vs</a:t>
            </a:r>
            <a:r>
              <a:rPr lang="en-US" dirty="0" smtClean="0"/>
              <a:t> Pakistan in 2014  </a:t>
            </a:r>
          </a:p>
          <a:p>
            <a:endParaRPr lang="en-US" dirty="0" smtClean="0">
              <a:solidFill>
                <a:srgbClr val="002060"/>
              </a:solidFill>
            </a:endParaRPr>
          </a:p>
          <a:p>
            <a:endParaRPr lang="en-US" dirty="0" smtClean="0">
              <a:solidFill>
                <a:srgbClr val="002060"/>
              </a:solidFill>
            </a:endParaRPr>
          </a:p>
          <a:p>
            <a:r>
              <a:rPr lang="en-US" dirty="0" smtClean="0">
                <a:solidFill>
                  <a:srgbClr val="002060"/>
                </a:solidFill>
              </a:rPr>
              <a:t>Bangladesh defeated Pakistan 1999 Cricket world cup .</a:t>
            </a:r>
          </a:p>
          <a:p>
            <a:endParaRPr lang="en-US" dirty="0" smtClean="0">
              <a:solidFill>
                <a:srgbClr val="002060"/>
              </a:solidFill>
            </a:endParaRPr>
          </a:p>
          <a:p>
            <a:endParaRPr lang="en-US" dirty="0" smtClean="0">
              <a:solidFill>
                <a:srgbClr val="002060"/>
              </a:solidFill>
            </a:endParaRPr>
          </a:p>
          <a:p>
            <a:r>
              <a:rPr lang="en-US" dirty="0" smtClean="0">
                <a:solidFill>
                  <a:srgbClr val="002060"/>
                </a:solidFill>
              </a:rPr>
              <a:t>Most wins: Bangladesh  won 36 matches against Zimbabwe</a:t>
            </a:r>
          </a:p>
          <a:p>
            <a:endParaRPr lang="en-US" dirty="0" smtClean="0">
              <a:solidFill>
                <a:srgbClr val="002060"/>
              </a:solidFill>
            </a:endParaRPr>
          </a:p>
          <a:p>
            <a:pPr>
              <a:buNone/>
            </a:pPr>
            <a:r>
              <a:rPr lang="en-US" dirty="0" smtClean="0">
                <a:solidFill>
                  <a:srgbClr val="002060"/>
                </a:solidFill>
              </a:rPr>
              <a:t> </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celebration</a:t>
            </a:r>
            <a:endParaRPr lang="en-US" dirty="0"/>
          </a:p>
        </p:txBody>
      </p:sp>
      <p:pic>
        <p:nvPicPr>
          <p:cNvPr id="6" name="Content Placeholder 5" descr="249981.jpg"/>
          <p:cNvPicPr>
            <a:picLocks noGrp="1" noChangeAspect="1"/>
          </p:cNvPicPr>
          <p:nvPr>
            <p:ph idx="1"/>
          </p:nvPr>
        </p:nvPicPr>
        <p:blipFill>
          <a:blip r:embed="rId2" cstate="print"/>
          <a:stretch>
            <a:fillRect/>
          </a:stretch>
        </p:blipFill>
        <p:spPr>
          <a:xfrm>
            <a:off x="1371600" y="2362200"/>
            <a:ext cx="4906818" cy="3508375"/>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914400"/>
            <a:ext cx="7848600" cy="1354217"/>
          </a:xfrm>
          <a:prstGeom prst="rect">
            <a:avLst/>
          </a:prstGeom>
        </p:spPr>
        <p:txBody>
          <a:bodyPr wrap="square">
            <a:spAutoFit/>
          </a:bodyPr>
          <a:lstStyle/>
          <a:p>
            <a:r>
              <a:rPr lang="en-US" sz="4400" dirty="0" smtClean="0">
                <a:solidFill>
                  <a:srgbClr val="002060"/>
                </a:solidFill>
              </a:rPr>
              <a:t>Twenty   T-20 </a:t>
            </a:r>
            <a:br>
              <a:rPr lang="en-US" sz="4400" dirty="0" smtClean="0">
                <a:solidFill>
                  <a:srgbClr val="002060"/>
                </a:solidFill>
              </a:rPr>
            </a:br>
            <a:r>
              <a:rPr lang="en-US" dirty="0" smtClean="0">
                <a:solidFill>
                  <a:srgbClr val="002060"/>
                </a:solidFill>
              </a:rPr>
              <a:t>Bangladesh  performance in this shorter version of cricket is very poor .As they are ranked 10</a:t>
            </a:r>
            <a:r>
              <a:rPr lang="en-US" baseline="30000" dirty="0" smtClean="0">
                <a:solidFill>
                  <a:srgbClr val="002060"/>
                </a:solidFill>
              </a:rPr>
              <a:t>th</a:t>
            </a:r>
            <a:r>
              <a:rPr lang="en-US" dirty="0" smtClean="0">
                <a:solidFill>
                  <a:srgbClr val="002060"/>
                </a:solidFill>
              </a:rPr>
              <a:t> position   in this format</a:t>
            </a:r>
            <a:r>
              <a:rPr lang="en-US" sz="2000" dirty="0" smtClean="0">
                <a:solidFill>
                  <a:srgbClr val="002060"/>
                </a:solidFill>
              </a:rPr>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90600" y="2514600"/>
            <a:ext cx="7696200" cy="349105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793045"/>
            <a:ext cx="6096000" cy="6064955"/>
          </a:xfrm>
          <a:prstGeom prst="rect">
            <a:avLst/>
          </a:prstGeom>
        </p:spPr>
        <p:txBody>
          <a:bodyPr wrap="square">
            <a:spAutoFit/>
          </a:bodyPr>
          <a:lstStyle/>
          <a:p>
            <a:r>
              <a:rPr lang="en-US" sz="3600" dirty="0" smtClean="0">
                <a:solidFill>
                  <a:srgbClr val="002060"/>
                </a:solidFill>
              </a:rPr>
              <a:t>Individuals records </a:t>
            </a:r>
          </a:p>
          <a:p>
            <a:endParaRPr lang="en-US" dirty="0" smtClean="0">
              <a:solidFill>
                <a:srgbClr val="002060"/>
              </a:solidFill>
            </a:endParaRPr>
          </a:p>
          <a:p>
            <a:r>
              <a:rPr lang="en-US" dirty="0" smtClean="0">
                <a:solidFill>
                  <a:srgbClr val="002060"/>
                </a:solidFill>
              </a:rPr>
              <a:t>*Little master </a:t>
            </a:r>
            <a:r>
              <a:rPr lang="en-US" dirty="0" err="1" smtClean="0">
                <a:solidFill>
                  <a:srgbClr val="002060"/>
                </a:solidFill>
              </a:rPr>
              <a:t>MD.Ashrafull</a:t>
            </a:r>
            <a:r>
              <a:rPr lang="en-US" dirty="0" smtClean="0">
                <a:solidFill>
                  <a:srgbClr val="002060"/>
                </a:solidFill>
              </a:rPr>
              <a:t>  is the youngest player in the world cricket who scored </a:t>
            </a:r>
          </a:p>
          <a:p>
            <a:r>
              <a:rPr lang="en-US" dirty="0" smtClean="0">
                <a:solidFill>
                  <a:srgbClr val="002060"/>
                </a:solidFill>
              </a:rPr>
              <a:t>a century in his debut test ,when he was only 17 years 61 days old. </a:t>
            </a:r>
          </a:p>
          <a:p>
            <a:endParaRPr lang="en-US" dirty="0" smtClean="0">
              <a:solidFill>
                <a:srgbClr val="002060"/>
              </a:solidFill>
            </a:endParaRPr>
          </a:p>
          <a:p>
            <a:r>
              <a:rPr lang="en-US" dirty="0" smtClean="0">
                <a:solidFill>
                  <a:srgbClr val="002060"/>
                </a:solidFill>
              </a:rPr>
              <a:t>*Highest individual score : 206 runs</a:t>
            </a:r>
          </a:p>
          <a:p>
            <a:r>
              <a:rPr lang="en-US" dirty="0" smtClean="0">
                <a:solidFill>
                  <a:srgbClr val="002060"/>
                </a:solidFill>
              </a:rPr>
              <a:t>  scored by TAMIM IQBAL </a:t>
            </a:r>
            <a:r>
              <a:rPr lang="en-US" dirty="0" err="1" smtClean="0">
                <a:solidFill>
                  <a:srgbClr val="002060"/>
                </a:solidFill>
              </a:rPr>
              <a:t>vs</a:t>
            </a:r>
            <a:r>
              <a:rPr lang="en-US" dirty="0" smtClean="0">
                <a:solidFill>
                  <a:srgbClr val="002060"/>
                </a:solidFill>
              </a:rPr>
              <a:t> Pakistan</a:t>
            </a:r>
          </a:p>
          <a:p>
            <a:endParaRPr lang="en-US" dirty="0" smtClean="0">
              <a:solidFill>
                <a:srgbClr val="002060"/>
              </a:solidFill>
            </a:endParaRPr>
          </a:p>
          <a:p>
            <a:endParaRPr lang="en-US" dirty="0" smtClean="0">
              <a:solidFill>
                <a:srgbClr val="002060"/>
              </a:solidFill>
            </a:endParaRPr>
          </a:p>
          <a:p>
            <a:r>
              <a:rPr lang="en-US" dirty="0" smtClean="0">
                <a:solidFill>
                  <a:srgbClr val="002060"/>
                </a:solidFill>
              </a:rPr>
              <a:t>*Highest opening partnership :312 runs </a:t>
            </a:r>
          </a:p>
          <a:p>
            <a:r>
              <a:rPr lang="en-US" dirty="0" smtClean="0">
                <a:solidFill>
                  <a:srgbClr val="002060"/>
                </a:solidFill>
              </a:rPr>
              <a:t>scored by TAMIM IQBAL &amp; IMRUL KAYES</a:t>
            </a:r>
          </a:p>
          <a:p>
            <a:endParaRPr lang="en-US" dirty="0" smtClean="0">
              <a:solidFill>
                <a:srgbClr val="002060"/>
              </a:solidFill>
            </a:endParaRPr>
          </a:p>
          <a:p>
            <a:endParaRPr lang="en-US" dirty="0" smtClean="0">
              <a:solidFill>
                <a:srgbClr val="002060"/>
              </a:solidFill>
            </a:endParaRPr>
          </a:p>
          <a:p>
            <a:r>
              <a:rPr lang="en-US" dirty="0" smtClean="0">
                <a:solidFill>
                  <a:srgbClr val="002060"/>
                </a:solidFill>
              </a:rPr>
              <a:t>*Most test wicket for Bangladesh : 147 wickets   By   SAKIB AL HASAN</a:t>
            </a:r>
          </a:p>
          <a:p>
            <a:endParaRPr lang="en-US" dirty="0" smtClean="0">
              <a:solidFill>
                <a:srgbClr val="002060"/>
              </a:solidFill>
            </a:endParaRPr>
          </a:p>
          <a:p>
            <a:endParaRPr lang="en-US" dirty="0" smtClean="0">
              <a:solidFill>
                <a:srgbClr val="002060"/>
              </a:solidFill>
            </a:endParaRPr>
          </a:p>
          <a:p>
            <a:endParaRPr lang="en-US" dirty="0" smtClean="0">
              <a:solidFill>
                <a:srgbClr val="00206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1066800"/>
            <a:ext cx="3850734" cy="523220"/>
          </a:xfrm>
          <a:prstGeom prst="rect">
            <a:avLst/>
          </a:prstGeom>
        </p:spPr>
        <p:txBody>
          <a:bodyPr wrap="none">
            <a:spAutoFit/>
          </a:bodyPr>
          <a:lstStyle/>
          <a:p>
            <a:r>
              <a:rPr lang="en-US" sz="2800" b="1" dirty="0" smtClean="0">
                <a:solidFill>
                  <a:srgbClr val="002060"/>
                </a:solidFill>
              </a:rPr>
              <a:t> ASIA   CUP CRICKET  </a:t>
            </a:r>
            <a:endParaRPr lang="en-US" sz="2800" b="1" dirty="0"/>
          </a:p>
        </p:txBody>
      </p:sp>
      <p:sp>
        <p:nvSpPr>
          <p:cNvPr id="3" name="TextBox 2"/>
          <p:cNvSpPr txBox="1"/>
          <p:nvPr/>
        </p:nvSpPr>
        <p:spPr>
          <a:xfrm>
            <a:off x="762000" y="1905000"/>
            <a:ext cx="7481535" cy="3477875"/>
          </a:xfrm>
          <a:prstGeom prst="rect">
            <a:avLst/>
          </a:prstGeom>
          <a:noFill/>
        </p:spPr>
        <p:txBody>
          <a:bodyPr wrap="none" rtlCol="0">
            <a:spAutoFit/>
          </a:bodyPr>
          <a:lstStyle/>
          <a:p>
            <a:r>
              <a:rPr lang="en-US" dirty="0" smtClean="0">
                <a:solidFill>
                  <a:srgbClr val="002060"/>
                </a:solidFill>
              </a:rPr>
              <a:t>Asia cup started in 1986 but Bangladesh started playing in 1984.</a:t>
            </a:r>
          </a:p>
          <a:p>
            <a:r>
              <a:rPr lang="en-US" dirty="0" smtClean="0">
                <a:solidFill>
                  <a:srgbClr val="002060"/>
                </a:solidFill>
              </a:rPr>
              <a:t> In 2004 they beat Hong-Kong and in 2008  they beat UAE.</a:t>
            </a:r>
          </a:p>
          <a:p>
            <a:endParaRPr lang="en-US" dirty="0" smtClean="0">
              <a:solidFill>
                <a:srgbClr val="002060"/>
              </a:solidFill>
            </a:endParaRPr>
          </a:p>
          <a:p>
            <a:endParaRPr lang="en-US" dirty="0" smtClean="0">
              <a:solidFill>
                <a:srgbClr val="002060"/>
              </a:solidFill>
            </a:endParaRPr>
          </a:p>
          <a:p>
            <a:r>
              <a:rPr lang="en-US" sz="2800" i="1" dirty="0" smtClean="0">
                <a:solidFill>
                  <a:srgbClr val="00B050"/>
                </a:solidFill>
              </a:rPr>
              <a:t>    </a:t>
            </a:r>
            <a:r>
              <a:rPr lang="en-US" sz="4000" i="1" dirty="0" smtClean="0">
                <a:solidFill>
                  <a:srgbClr val="00B050"/>
                </a:solidFill>
              </a:rPr>
              <a:t>Bangla</a:t>
            </a:r>
            <a:r>
              <a:rPr lang="en-US" sz="4000" i="1" dirty="0" smtClean="0">
                <a:solidFill>
                  <a:srgbClr val="FF0000"/>
                </a:solidFill>
              </a:rPr>
              <a:t>desh</a:t>
            </a:r>
            <a:r>
              <a:rPr lang="en-US" sz="4000" i="1" dirty="0" smtClean="0">
                <a:solidFill>
                  <a:srgbClr val="00B050"/>
                </a:solidFill>
              </a:rPr>
              <a:t>  </a:t>
            </a:r>
            <a:r>
              <a:rPr lang="en-US" sz="4000" i="1" dirty="0" smtClean="0">
                <a:solidFill>
                  <a:srgbClr val="FF0000"/>
                </a:solidFill>
              </a:rPr>
              <a:t>in</a:t>
            </a:r>
            <a:r>
              <a:rPr lang="en-US" sz="4000" i="1" dirty="0" smtClean="0">
                <a:solidFill>
                  <a:srgbClr val="00B050"/>
                </a:solidFill>
              </a:rPr>
              <a:t> </a:t>
            </a:r>
            <a:r>
              <a:rPr lang="en-US" sz="4000" i="1" dirty="0" smtClean="0">
                <a:solidFill>
                  <a:srgbClr val="FF0000"/>
                </a:solidFill>
              </a:rPr>
              <a:t>wo</a:t>
            </a:r>
            <a:r>
              <a:rPr lang="en-US" sz="4000" i="1" dirty="0" smtClean="0">
                <a:solidFill>
                  <a:srgbClr val="00B050"/>
                </a:solidFill>
              </a:rPr>
              <a:t>rld cup</a:t>
            </a:r>
            <a:endParaRPr lang="en-US" sz="4000" dirty="0" smtClean="0">
              <a:solidFill>
                <a:srgbClr val="002060"/>
              </a:solidFill>
            </a:endParaRPr>
          </a:p>
          <a:p>
            <a:endParaRPr lang="en-US" dirty="0" smtClean="0">
              <a:solidFill>
                <a:srgbClr val="002060"/>
              </a:solidFill>
            </a:endParaRPr>
          </a:p>
          <a:p>
            <a:endParaRPr lang="en-US" dirty="0" smtClean="0">
              <a:solidFill>
                <a:srgbClr val="002060"/>
              </a:solidFill>
            </a:endParaRPr>
          </a:p>
          <a:p>
            <a:r>
              <a:rPr lang="en-US" dirty="0" smtClean="0"/>
              <a:t>Bangladesh hosted 2011 world cup with India and </a:t>
            </a:r>
            <a:r>
              <a:rPr lang="en-US" dirty="0" err="1" smtClean="0"/>
              <a:t>Srilanka</a:t>
            </a:r>
            <a:r>
              <a:rPr lang="en-US" dirty="0" smtClean="0"/>
              <a:t> .</a:t>
            </a:r>
          </a:p>
          <a:p>
            <a:endParaRPr lang="en-US" dirty="0" smtClean="0">
              <a:solidFill>
                <a:srgbClr val="002060"/>
              </a:solidFill>
            </a:endParaRPr>
          </a:p>
          <a:p>
            <a:endParaRPr lang="en-US" dirty="0" smtClean="0">
              <a:solidFill>
                <a:srgbClr val="002060"/>
              </a:solidFill>
            </a:endParaRP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33400"/>
            <a:ext cx="8001000" cy="1938992"/>
          </a:xfrm>
          <a:prstGeom prst="rect">
            <a:avLst/>
          </a:prstGeom>
        </p:spPr>
        <p:txBody>
          <a:bodyPr wrap="square">
            <a:spAutoFit/>
          </a:bodyPr>
          <a:lstStyle/>
          <a:p>
            <a:r>
              <a:rPr lang="en-US" sz="4800" dirty="0" smtClean="0"/>
              <a:t>2012 Asia Cup </a:t>
            </a:r>
          </a:p>
          <a:p>
            <a:r>
              <a:rPr lang="en-US" dirty="0" smtClean="0"/>
              <a:t>Bangladesh hosted Asia cup in 2012 and they beat India, </a:t>
            </a:r>
            <a:r>
              <a:rPr lang="en-US" dirty="0" err="1" smtClean="0"/>
              <a:t>Srilanka</a:t>
            </a:r>
            <a:r>
              <a:rPr lang="en-US" dirty="0" smtClean="0"/>
              <a:t> and reached in the final…but unfortunately lost in the final by 2 runs and made the whole nations cried for it.</a:t>
            </a:r>
          </a:p>
          <a:p>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62000" y="2514600"/>
            <a:ext cx="7794654" cy="315718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14400"/>
            <a:ext cx="7772400" cy="1754326"/>
          </a:xfrm>
          <a:prstGeom prst="rect">
            <a:avLst/>
          </a:prstGeom>
        </p:spPr>
        <p:txBody>
          <a:bodyPr wrap="square">
            <a:spAutoFit/>
          </a:bodyPr>
          <a:lstStyle/>
          <a:p>
            <a:r>
              <a:rPr lang="en-US" sz="3600" dirty="0" smtClean="0">
                <a:solidFill>
                  <a:srgbClr val="002060"/>
                </a:solidFill>
              </a:rPr>
              <a:t>2015    world cup  </a:t>
            </a:r>
          </a:p>
          <a:p>
            <a:endParaRPr lang="en-US" dirty="0" smtClean="0">
              <a:solidFill>
                <a:srgbClr val="002060"/>
              </a:solidFill>
            </a:endParaRPr>
          </a:p>
          <a:p>
            <a:r>
              <a:rPr lang="en-US" dirty="0" smtClean="0">
                <a:solidFill>
                  <a:srgbClr val="002060"/>
                </a:solidFill>
              </a:rPr>
              <a:t>This is the most historic world cup for Bangladesh . Bangladesh beat </a:t>
            </a:r>
            <a:r>
              <a:rPr lang="en-US" dirty="0" err="1" smtClean="0">
                <a:solidFill>
                  <a:srgbClr val="002060"/>
                </a:solidFill>
              </a:rPr>
              <a:t>Afganishtan</a:t>
            </a:r>
            <a:r>
              <a:rPr lang="en-US" dirty="0" smtClean="0">
                <a:solidFill>
                  <a:srgbClr val="002060"/>
                </a:solidFill>
              </a:rPr>
              <a:t> and Scotland and mighty England and qualify for quarter final .</a:t>
            </a:r>
            <a:endParaRPr lang="en-US" dirty="0">
              <a:solidFill>
                <a:srgbClr val="00206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9600" y="2895600"/>
            <a:ext cx="6775259" cy="2886501"/>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47800" y="1295400"/>
            <a:ext cx="6182588" cy="466790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00200" y="1219200"/>
            <a:ext cx="6220693" cy="475363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olo Bangladesh Music Video (online-video-cutter.com).mp4">
            <a:hlinkClick r:id="" action="ppaction://media"/>
          </p:cNvPr>
          <p:cNvPicPr>
            <a:picLocks noRot="1" noChangeAspect="1"/>
          </p:cNvPicPr>
          <p:nvPr>
            <a:videoFile r:link="rId1"/>
          </p:nvPr>
        </p:nvPicPr>
        <p:blipFill>
          <a:blip r:embed="rId3"/>
          <a:stretch>
            <a:fillRect/>
          </a:stretch>
        </p:blipFill>
        <p:spPr>
          <a:xfrm>
            <a:off x="0" y="0"/>
            <a:ext cx="9296400" cy="69723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295399"/>
            <a:ext cx="5943600" cy="3693319"/>
          </a:xfrm>
          <a:prstGeom prst="rect">
            <a:avLst/>
          </a:prstGeom>
        </p:spPr>
        <p:txBody>
          <a:bodyPr wrap="square">
            <a:spAutoFit/>
          </a:bodyPr>
          <a:lstStyle/>
          <a:p>
            <a:r>
              <a:rPr lang="en-US" dirty="0" smtClean="0"/>
              <a:t>How </a:t>
            </a:r>
            <a:r>
              <a:rPr lang="en-US" b="1" dirty="0" smtClean="0"/>
              <a:t>World's Best Cricketer  increases Unity</a:t>
            </a:r>
          </a:p>
          <a:p>
            <a:r>
              <a:rPr lang="en-US" i="1" dirty="0" smtClean="0">
                <a:solidFill>
                  <a:srgbClr val="00B050"/>
                </a:solidFill>
              </a:rPr>
              <a:t>SAKIB </a:t>
            </a:r>
            <a:r>
              <a:rPr lang="en-US" i="1" dirty="0" smtClean="0">
                <a:solidFill>
                  <a:srgbClr val="FF0000"/>
                </a:solidFill>
              </a:rPr>
              <a:t>AL</a:t>
            </a:r>
            <a:r>
              <a:rPr lang="en-US" i="1" dirty="0" smtClean="0">
                <a:solidFill>
                  <a:srgbClr val="00B050"/>
                </a:solidFill>
              </a:rPr>
              <a:t> HASAN  </a:t>
            </a:r>
            <a:endParaRPr lang="en-US" dirty="0" smtClean="0"/>
          </a:p>
          <a:p>
            <a:endParaRPr lang="en-US" dirty="0" smtClean="0"/>
          </a:p>
          <a:p>
            <a:endParaRPr lang="en-US" dirty="0" smtClean="0"/>
          </a:p>
          <a:p>
            <a:r>
              <a:rPr lang="en-US" dirty="0" smtClean="0"/>
              <a:t>In 2009 </a:t>
            </a:r>
            <a:r>
              <a:rPr lang="en-US" dirty="0" err="1" smtClean="0"/>
              <a:t>Shakib</a:t>
            </a:r>
            <a:r>
              <a:rPr lang="en-US" dirty="0" smtClean="0"/>
              <a:t> became the number one all rounder of one day international cricket. In the same year he got the prestigious recognition of </a:t>
            </a:r>
            <a:r>
              <a:rPr lang="en-US" dirty="0" err="1" smtClean="0"/>
              <a:t>Wisden</a:t>
            </a:r>
            <a:r>
              <a:rPr lang="en-US" dirty="0" smtClean="0"/>
              <a:t> Cricketer of the year. He also became the first Bangladeshi to play in the English County Cricket League. In 2012 he also became the number one all rounder of test cricket.</a:t>
            </a:r>
          </a:p>
          <a:p>
            <a:r>
              <a:rPr lang="en-US" dirty="0" smtClean="0">
                <a:solidFill>
                  <a:srgbClr val="002060"/>
                </a:solidFill>
              </a:rPr>
              <a:t>The best all rounder in all 3 formats of cricket </a:t>
            </a:r>
          </a:p>
          <a:p>
            <a:r>
              <a:rPr lang="en-US" dirty="0" smtClean="0">
                <a:solidFill>
                  <a:srgbClr val="002060"/>
                </a:solidFill>
              </a:rPr>
              <a:t>SAKIB AL HASAN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38200" y="685800"/>
            <a:ext cx="7920932" cy="552779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838200"/>
            <a:ext cx="7620000" cy="1569660"/>
          </a:xfrm>
          <a:prstGeom prst="rect">
            <a:avLst/>
          </a:prstGeom>
        </p:spPr>
        <p:txBody>
          <a:bodyPr wrap="square">
            <a:spAutoFit/>
          </a:bodyPr>
          <a:lstStyle/>
          <a:p>
            <a:r>
              <a:rPr lang="en-US" sz="3200" dirty="0" smtClean="0">
                <a:solidFill>
                  <a:schemeClr val="accent1">
                    <a:lumMod val="50000"/>
                  </a:schemeClr>
                </a:solidFill>
              </a:rPr>
              <a:t>How </a:t>
            </a:r>
            <a:r>
              <a:rPr lang="en-US" sz="3200" b="1" dirty="0" smtClean="0">
                <a:solidFill>
                  <a:schemeClr val="accent1">
                    <a:lumMod val="50000"/>
                  </a:schemeClr>
                </a:solidFill>
              </a:rPr>
              <a:t>World's Best Cricketer  increases Unity</a:t>
            </a:r>
            <a:br>
              <a:rPr lang="en-US" sz="3200" b="1" dirty="0" smtClean="0">
                <a:solidFill>
                  <a:schemeClr val="accent1">
                    <a:lumMod val="50000"/>
                  </a:schemeClr>
                </a:solidFill>
              </a:rPr>
            </a:br>
            <a:endParaRPr lang="en-US" sz="3200" dirty="0">
              <a:solidFill>
                <a:schemeClr val="accent1">
                  <a:lumMod val="50000"/>
                </a:schemeClr>
              </a:solidFill>
            </a:endParaRPr>
          </a:p>
        </p:txBody>
      </p:sp>
      <p:sp>
        <p:nvSpPr>
          <p:cNvPr id="3" name="Rectangle 2"/>
          <p:cNvSpPr/>
          <p:nvPr/>
        </p:nvSpPr>
        <p:spPr>
          <a:xfrm>
            <a:off x="838200" y="2362200"/>
            <a:ext cx="6781800" cy="1200329"/>
          </a:xfrm>
          <a:prstGeom prst="rect">
            <a:avLst/>
          </a:prstGeom>
        </p:spPr>
        <p:txBody>
          <a:bodyPr wrap="square">
            <a:spAutoFit/>
          </a:bodyPr>
          <a:lstStyle/>
          <a:p>
            <a:r>
              <a:rPr lang="en-US" dirty="0" smtClean="0"/>
              <a:t>In July–August 2009, </a:t>
            </a:r>
            <a:r>
              <a:rPr lang="en-US" dirty="0" err="1" smtClean="0"/>
              <a:t>Shakib</a:t>
            </a:r>
            <a:r>
              <a:rPr lang="en-US" dirty="0" smtClean="0"/>
              <a:t> took over as captain. He and </a:t>
            </a:r>
            <a:r>
              <a:rPr lang="en-US" dirty="0" err="1" smtClean="0">
                <a:hlinkClick r:id="rId2" tooltip="Mahmudullah"/>
              </a:rPr>
              <a:t>Mahmudullah</a:t>
            </a:r>
            <a:r>
              <a:rPr lang="en-US" dirty="0" smtClean="0"/>
              <a:t> led Bangladesh's bowling attack</a:t>
            </a:r>
          </a:p>
          <a:p>
            <a:r>
              <a:rPr lang="en-US" dirty="0" smtClean="0"/>
              <a:t> and securing a historic win for Bangladesh. It was Bangladesh's first </a:t>
            </a:r>
            <a:r>
              <a:rPr lang="en-US" dirty="0" err="1" smtClean="0"/>
              <a:t>vectory</a:t>
            </a:r>
            <a:r>
              <a:rPr lang="en-US" dirty="0" smtClean="0"/>
              <a:t> against the West </a:t>
            </a:r>
            <a:r>
              <a:rPr lang="en-US" dirty="0" smtClean="0">
                <a:hlinkClick r:id="rId3" tooltip="Indies"/>
              </a:rPr>
              <a:t>Indies</a:t>
            </a:r>
            <a:r>
              <a:rPr lang="en-US" dirty="0" smtClean="0"/>
              <a:t>.</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371600"/>
            <a:ext cx="6019800" cy="2677656"/>
          </a:xfrm>
          <a:prstGeom prst="rect">
            <a:avLst/>
          </a:prstGeom>
        </p:spPr>
        <p:txBody>
          <a:bodyPr wrap="square">
            <a:spAutoFit/>
          </a:bodyPr>
          <a:lstStyle/>
          <a:p>
            <a:r>
              <a:rPr lang="en-US" sz="2400" dirty="0" err="1" smtClean="0"/>
              <a:t>Shakib</a:t>
            </a:r>
            <a:r>
              <a:rPr lang="en-US" sz="2400" dirty="0" smtClean="0"/>
              <a:t> was appointed captain for Bangladesh's </a:t>
            </a:r>
            <a:r>
              <a:rPr lang="en-US" sz="2400" dirty="0" smtClean="0">
                <a:hlinkClick r:id="rId2" tooltip="Bangladeshi cricket team in Zimbabwe in 2009"/>
              </a:rPr>
              <a:t>tour of Zimbabwe in August 2009</a:t>
            </a:r>
            <a:r>
              <a:rPr lang="en-US" sz="2400" dirty="0" smtClean="0"/>
              <a:t>In the second ODI of the five match series  </a:t>
            </a:r>
            <a:r>
              <a:rPr lang="en-US" sz="2400" dirty="0" err="1" smtClean="0"/>
              <a:t>Shakib</a:t>
            </a:r>
            <a:r>
              <a:rPr lang="en-US" sz="2400" dirty="0" smtClean="0"/>
              <a:t> scored 104  – his third ODI century – to help his team to their highest score in ODIs and lead Bangladesh to a 2–0 lead in the series</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066800"/>
            <a:ext cx="6172200" cy="4154984"/>
          </a:xfrm>
          <a:prstGeom prst="rect">
            <a:avLst/>
          </a:prstGeom>
        </p:spPr>
        <p:txBody>
          <a:bodyPr wrap="square">
            <a:spAutoFit/>
          </a:bodyPr>
          <a:lstStyle/>
          <a:p>
            <a:r>
              <a:rPr lang="en-US" sz="2400" dirty="0" smtClean="0"/>
              <a:t>As he was struggling to cope with the captaincy and his role as an all-rounder ,he managed both of this successfully.</a:t>
            </a:r>
          </a:p>
          <a:p>
            <a:r>
              <a:rPr lang="en-US" sz="2400" dirty="0" smtClean="0"/>
              <a:t>The </a:t>
            </a:r>
            <a:r>
              <a:rPr lang="en-US" sz="2400" dirty="0" smtClean="0">
                <a:hlinkClick r:id="rId2" tooltip="Bangladesh Cricket Board"/>
              </a:rPr>
              <a:t>Bangladesh Cricket Board</a:t>
            </a:r>
            <a:r>
              <a:rPr lang="en-US" sz="2400" dirty="0" smtClean="0"/>
              <a:t> founded the six-team </a:t>
            </a:r>
            <a:r>
              <a:rPr lang="en-US" sz="2400" dirty="0" smtClean="0">
                <a:hlinkClick r:id="rId3" tooltip="Bangladesh Premier League"/>
              </a:rPr>
              <a:t>Bangladesh Premier League</a:t>
            </a:r>
            <a:r>
              <a:rPr lang="en-US" sz="2400" dirty="0" smtClean="0"/>
              <a:t> in 2012, a twenty20 tournament to be held that year. The BCB made </a:t>
            </a:r>
            <a:r>
              <a:rPr lang="en-US" sz="2400" dirty="0" err="1" smtClean="0"/>
              <a:t>Shakib</a:t>
            </a:r>
            <a:r>
              <a:rPr lang="en-US" sz="2400" dirty="0" smtClean="0"/>
              <a:t> the 'icon player' for </a:t>
            </a:r>
            <a:r>
              <a:rPr lang="en-US" sz="2400" dirty="0" smtClean="0">
                <a:hlinkClick r:id="rId4" tooltip="Khulna Royal Bengals"/>
              </a:rPr>
              <a:t>Khulna Royal </a:t>
            </a:r>
            <a:r>
              <a:rPr lang="en-US" sz="2400" dirty="0" err="1" smtClean="0">
                <a:hlinkClick r:id="rId4" tooltip="Khulna Royal Bengals"/>
              </a:rPr>
              <a:t>Bengals</a:t>
            </a:r>
            <a:r>
              <a:rPr lang="en-US" sz="2400" dirty="0" err="1" smtClean="0"/>
              <a:t>.Under</a:t>
            </a:r>
            <a:r>
              <a:rPr lang="en-US" sz="2400" dirty="0" smtClean="0"/>
              <a:t> his captaincy, </a:t>
            </a:r>
            <a:r>
              <a:rPr lang="en-US" sz="2400" dirty="0" err="1" smtClean="0"/>
              <a:t>Shakib's</a:t>
            </a:r>
            <a:r>
              <a:rPr lang="en-US" sz="2400" dirty="0" smtClean="0"/>
              <a:t> team progressed to the semi-finals of the competition. </a:t>
            </a:r>
            <a:endParaRPr lang="en-US"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762000"/>
            <a:ext cx="7924800" cy="4524315"/>
          </a:xfrm>
          <a:prstGeom prst="rect">
            <a:avLst/>
          </a:prstGeom>
        </p:spPr>
        <p:txBody>
          <a:bodyPr wrap="square">
            <a:spAutoFit/>
          </a:bodyPr>
          <a:lstStyle/>
          <a:p>
            <a:r>
              <a:rPr lang="en-US" sz="3200" dirty="0" smtClean="0"/>
              <a:t>In 2015, </a:t>
            </a:r>
            <a:r>
              <a:rPr lang="en-US" sz="3200" dirty="0" err="1" smtClean="0"/>
              <a:t>Shakib</a:t>
            </a:r>
            <a:r>
              <a:rPr lang="en-US" sz="3200" dirty="0" smtClean="0"/>
              <a:t> helped Bangladesh to their most successful year in cricket. Following their success in the </a:t>
            </a:r>
            <a:r>
              <a:rPr lang="en-US" sz="3200" dirty="0" smtClean="0">
                <a:hlinkClick r:id="rId2" tooltip="2015 Cricket World Cup"/>
              </a:rPr>
              <a:t>2015 Cricket World Cup</a:t>
            </a:r>
            <a:r>
              <a:rPr lang="en-US" sz="3200" dirty="0" smtClean="0"/>
              <a:t>, he also helped the team to a white wash of Pakistan and series win against India and South Africa. This is how a </a:t>
            </a:r>
            <a:r>
              <a:rPr lang="en-US" sz="3200" dirty="0" err="1" smtClean="0"/>
              <a:t>teamleader</a:t>
            </a:r>
            <a:r>
              <a:rPr lang="en-US" sz="3200" dirty="0" smtClean="0"/>
              <a:t> takes his team towards successes.</a:t>
            </a:r>
          </a:p>
          <a:p>
            <a:endParaRPr lang="en-US" sz="32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230034" cy="1561064"/>
          </a:xfrm>
        </p:spPr>
        <p:txBody>
          <a:bodyPr>
            <a:normAutofit fontScale="90000"/>
          </a:bodyPr>
          <a:lstStyle/>
          <a:p>
            <a:r>
              <a:rPr lang="en-US" dirty="0" smtClean="0"/>
              <a:t/>
            </a:r>
            <a:br>
              <a:rPr lang="en-US" dirty="0" smtClean="0"/>
            </a:br>
            <a:r>
              <a:rPr lang="en-US" sz="2700" b="1" dirty="0" smtClean="0"/>
              <a:t>A changed approach and teamwork ignite Bangladesh on landmark Test</a:t>
            </a:r>
            <a:r>
              <a:rPr lang="en-US" b="1" dirty="0" smtClean="0"/>
              <a:t/>
            </a:r>
            <a:br>
              <a:rPr lang="en-US" b="1" dirty="0" smtClean="0"/>
            </a:br>
            <a:endParaRPr lang="en-US" dirty="0"/>
          </a:p>
        </p:txBody>
      </p:sp>
      <p:sp>
        <p:nvSpPr>
          <p:cNvPr id="4" name="TextBox 3"/>
          <p:cNvSpPr txBox="1"/>
          <p:nvPr/>
        </p:nvSpPr>
        <p:spPr>
          <a:xfrm>
            <a:off x="685800" y="1752600"/>
            <a:ext cx="7385355" cy="3046988"/>
          </a:xfrm>
          <a:prstGeom prst="rect">
            <a:avLst/>
          </a:prstGeom>
          <a:noFill/>
        </p:spPr>
        <p:txBody>
          <a:bodyPr wrap="square" rtlCol="0">
            <a:spAutoFit/>
          </a:bodyPr>
          <a:lstStyle/>
          <a:p>
            <a:r>
              <a:rPr lang="en-US" sz="2400" b="1" dirty="0" smtClean="0"/>
              <a:t>Following a comprehensive 259-run defeat, they were down and out at Galle, a senior member of the team was dropped from the squad in the middle of a series, the team management</a:t>
            </a:r>
          </a:p>
          <a:p>
            <a:r>
              <a:rPr lang="en-US" sz="2400" b="1" dirty="0" smtClean="0"/>
              <a:t> was not entirely happy with the performance of some of the other experienced pros — coming into their landmark 100th Test match, all was not well in Bangladesh’s camp.</a:t>
            </a:r>
            <a:endParaRPr lang="en-US" sz="24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A changed approach and teamwork ignite Bangladesh on landmark Test(cont..)</a:t>
            </a:r>
            <a:br>
              <a:rPr lang="en-US" sz="2800" b="1" dirty="0" smtClean="0"/>
            </a:br>
            <a:endParaRPr lang="en-US" sz="2800" dirty="0"/>
          </a:p>
        </p:txBody>
      </p:sp>
      <p:sp>
        <p:nvSpPr>
          <p:cNvPr id="4" name="TextBox 3"/>
          <p:cNvSpPr txBox="1"/>
          <p:nvPr/>
        </p:nvSpPr>
        <p:spPr>
          <a:xfrm>
            <a:off x="533400" y="2209800"/>
            <a:ext cx="8365822" cy="1908215"/>
          </a:xfrm>
          <a:prstGeom prst="rect">
            <a:avLst/>
          </a:prstGeom>
          <a:noFill/>
        </p:spPr>
        <p:txBody>
          <a:bodyPr wrap="square" rtlCol="0">
            <a:spAutoFit/>
          </a:bodyPr>
          <a:lstStyle/>
          <a:p>
            <a:r>
              <a:rPr lang="en-US" sz="2000" b="1" dirty="0" smtClean="0"/>
              <a:t>More of less ahead of the P Sara Oval Test match </a:t>
            </a:r>
            <a:r>
              <a:rPr lang="en-US" sz="2000" b="1" dirty="0" err="1" smtClean="0"/>
              <a:t>Mushfiqur</a:t>
            </a:r>
            <a:endParaRPr lang="en-US" sz="2000" b="1" dirty="0" smtClean="0"/>
          </a:p>
          <a:p>
            <a:r>
              <a:rPr lang="en-US" sz="2000" b="1" dirty="0" smtClean="0"/>
              <a:t> and his team was pushed back in the corner. They had only </a:t>
            </a:r>
          </a:p>
          <a:p>
            <a:r>
              <a:rPr lang="en-US" sz="2000" b="1" dirty="0" smtClean="0"/>
              <a:t>one option left — beat a strong opponent like Sri Lanka at</a:t>
            </a:r>
          </a:p>
          <a:p>
            <a:r>
              <a:rPr lang="en-US" sz="2000" b="1" dirty="0" smtClean="0"/>
              <a:t> their own backward and earn back their respect.</a:t>
            </a:r>
          </a:p>
          <a:p>
            <a:r>
              <a:rPr lang="en-US" sz="2000" b="1" dirty="0" smtClean="0"/>
              <a:t>And that’s exactly they did.</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t>A changed approach and teamwork ignite Bangladesh on landmark Test(cont..)</a:t>
            </a:r>
            <a:r>
              <a:rPr lang="en-US" b="1" dirty="0" smtClean="0"/>
              <a:t/>
            </a:r>
            <a:br>
              <a:rPr lang="en-US" b="1" dirty="0" smtClean="0"/>
            </a:br>
            <a:endParaRPr lang="en-US" dirty="0"/>
          </a:p>
        </p:txBody>
      </p:sp>
      <p:sp>
        <p:nvSpPr>
          <p:cNvPr id="4" name="TextBox 3"/>
          <p:cNvSpPr txBox="1"/>
          <p:nvPr/>
        </p:nvSpPr>
        <p:spPr>
          <a:xfrm>
            <a:off x="990600" y="1828800"/>
            <a:ext cx="7782900" cy="3416320"/>
          </a:xfrm>
          <a:prstGeom prst="rect">
            <a:avLst/>
          </a:prstGeom>
          <a:noFill/>
        </p:spPr>
        <p:txBody>
          <a:bodyPr wrap="none" rtlCol="0">
            <a:spAutoFit/>
          </a:bodyPr>
          <a:lstStyle/>
          <a:p>
            <a:r>
              <a:rPr lang="en-US" b="1" dirty="0" smtClean="0"/>
              <a:t>                             </a:t>
            </a:r>
            <a:r>
              <a:rPr lang="en-US" b="1" dirty="0" smtClean="0">
                <a:solidFill>
                  <a:srgbClr val="FF0000"/>
                </a:solidFill>
              </a:rPr>
              <a:t>That closed door meeting</a:t>
            </a:r>
            <a:endParaRPr lang="en-US" dirty="0" smtClean="0">
              <a:solidFill>
                <a:srgbClr val="FF0000"/>
              </a:solidFill>
            </a:endParaRPr>
          </a:p>
          <a:p>
            <a:r>
              <a:rPr lang="en-US" dirty="0" smtClean="0"/>
              <a:t>Before the start of the second Test, one of the training days at the</a:t>
            </a:r>
          </a:p>
          <a:p>
            <a:r>
              <a:rPr lang="en-US" dirty="0" smtClean="0"/>
              <a:t> P Sara Oval, Bangladesh players sit back in the dressing room</a:t>
            </a:r>
          </a:p>
          <a:p>
            <a:r>
              <a:rPr lang="en-US" dirty="0" smtClean="0"/>
              <a:t> and had a ‘heart to heart conversation.</a:t>
            </a:r>
          </a:p>
          <a:p>
            <a:endParaRPr lang="en-US" dirty="0" smtClean="0"/>
          </a:p>
          <a:p>
            <a:r>
              <a:rPr lang="en-US" dirty="0" smtClean="0"/>
              <a:t>Perhaps, on that particular meeting, the Bangladesh players</a:t>
            </a:r>
          </a:p>
          <a:p>
            <a:r>
              <a:rPr lang="en-US" dirty="0" smtClean="0"/>
              <a:t> decided to change their approach. By the time the meeting</a:t>
            </a:r>
          </a:p>
          <a:p>
            <a:r>
              <a:rPr lang="en-US" dirty="0" smtClean="0"/>
              <a:t> ended, the </a:t>
            </a:r>
            <a:r>
              <a:rPr lang="en-US" dirty="0" err="1" smtClean="0"/>
              <a:t>Shakibs</a:t>
            </a:r>
            <a:r>
              <a:rPr lang="en-US" dirty="0" smtClean="0"/>
              <a:t>, the </a:t>
            </a:r>
            <a:r>
              <a:rPr lang="en-US" dirty="0" err="1" smtClean="0"/>
              <a:t>Tamims</a:t>
            </a:r>
            <a:r>
              <a:rPr lang="en-US" dirty="0" smtClean="0"/>
              <a:t>, the </a:t>
            </a:r>
            <a:r>
              <a:rPr lang="en-US" dirty="0" err="1" smtClean="0"/>
              <a:t>Mustafizurs</a:t>
            </a:r>
            <a:r>
              <a:rPr lang="en-US" dirty="0" smtClean="0"/>
              <a:t> and the others</a:t>
            </a:r>
          </a:p>
          <a:p>
            <a:r>
              <a:rPr lang="en-US" dirty="0" smtClean="0"/>
              <a:t> had understood the value of doing the basics right. </a:t>
            </a:r>
          </a:p>
          <a:p>
            <a:r>
              <a:rPr lang="en-US" dirty="0" smtClean="0"/>
              <a:t>Also, they probably would have discussed about playing as a team,</a:t>
            </a:r>
          </a:p>
          <a:p>
            <a:r>
              <a:rPr lang="en-US" dirty="0" smtClean="0"/>
              <a:t> rather than depending on individuals to come good.</a:t>
            </a: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A changed approach and teamwork ignite Bangladesh on landmark Test(cont..)</a:t>
            </a:r>
            <a:br>
              <a:rPr lang="en-US" sz="2400" b="1" dirty="0" smtClean="0"/>
            </a:br>
            <a:endParaRPr lang="en-US" sz="2400" dirty="0"/>
          </a:p>
        </p:txBody>
      </p:sp>
      <p:sp>
        <p:nvSpPr>
          <p:cNvPr id="3" name="TextBox 2"/>
          <p:cNvSpPr txBox="1"/>
          <p:nvPr/>
        </p:nvSpPr>
        <p:spPr>
          <a:xfrm>
            <a:off x="685800" y="2438400"/>
            <a:ext cx="7502375" cy="2308324"/>
          </a:xfrm>
          <a:prstGeom prst="rect">
            <a:avLst/>
          </a:prstGeom>
          <a:noFill/>
        </p:spPr>
        <p:txBody>
          <a:bodyPr wrap="none" rtlCol="0">
            <a:spAutoFit/>
          </a:bodyPr>
          <a:lstStyle/>
          <a:p>
            <a:r>
              <a:rPr lang="en-US" b="1" dirty="0" smtClean="0">
                <a:solidFill>
                  <a:srgbClr val="FF0000"/>
                </a:solidFill>
              </a:rPr>
              <a:t>A team effort</a:t>
            </a:r>
            <a:endParaRPr lang="en-US" dirty="0" smtClean="0">
              <a:solidFill>
                <a:srgbClr val="FF0000"/>
              </a:solidFill>
            </a:endParaRPr>
          </a:p>
          <a:p>
            <a:r>
              <a:rPr lang="en-US" dirty="0" smtClean="0"/>
              <a:t>Individual brilliance can win you occasional ODIs and T20s, but </a:t>
            </a:r>
          </a:p>
          <a:p>
            <a:r>
              <a:rPr lang="en-US" dirty="0" smtClean="0"/>
              <a:t>not Test </a:t>
            </a:r>
            <a:r>
              <a:rPr lang="en-US" dirty="0" err="1" smtClean="0"/>
              <a:t>matches.Finally</a:t>
            </a:r>
            <a:r>
              <a:rPr lang="en-US" dirty="0" smtClean="0"/>
              <a:t>, it seems the Tigers are out of that zone.</a:t>
            </a:r>
          </a:p>
          <a:p>
            <a:r>
              <a:rPr lang="en-US" dirty="0" smtClean="0"/>
              <a:t>It was probably for the first time in last 17 years, Bangladesh</a:t>
            </a:r>
          </a:p>
          <a:p>
            <a:r>
              <a:rPr lang="en-US" dirty="0" smtClean="0"/>
              <a:t> boys dominated a Test match throughout the five days and put</a:t>
            </a:r>
          </a:p>
          <a:p>
            <a:r>
              <a:rPr lang="en-US" dirty="0" smtClean="0"/>
              <a:t> up a purely professional display. It seems finally Bangladesh have</a:t>
            </a:r>
          </a:p>
          <a:p>
            <a:r>
              <a:rPr lang="en-US" dirty="0" smtClean="0"/>
              <a:t> announced their arrival at the Test arena.</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50"/>
                </a:solidFill>
              </a:rPr>
              <a:t>His</a:t>
            </a:r>
            <a:r>
              <a:rPr lang="en-US" dirty="0" smtClean="0">
                <a:solidFill>
                  <a:srgbClr val="FF0000"/>
                </a:solidFill>
              </a:rPr>
              <a:t>tory</a:t>
            </a:r>
            <a:r>
              <a:rPr lang="en-US" dirty="0" smtClean="0">
                <a:solidFill>
                  <a:srgbClr val="00B050"/>
                </a:solidFill>
              </a:rPr>
              <a:t> Of Bangla</a:t>
            </a:r>
            <a:r>
              <a:rPr lang="en-US" dirty="0" smtClean="0">
                <a:solidFill>
                  <a:srgbClr val="FF0000"/>
                </a:solidFill>
              </a:rPr>
              <a:t>desh</a:t>
            </a:r>
            <a:r>
              <a:rPr lang="en-US" dirty="0" smtClean="0">
                <a:solidFill>
                  <a:srgbClr val="00B050"/>
                </a:solidFill>
              </a:rPr>
              <a:t> cricket</a:t>
            </a:r>
            <a:br>
              <a:rPr lang="en-US" dirty="0" smtClean="0">
                <a:solidFill>
                  <a:srgbClr val="00B050"/>
                </a:solidFill>
              </a:rPr>
            </a:br>
            <a:endParaRPr lang="en-US" dirty="0"/>
          </a:p>
        </p:txBody>
      </p:sp>
      <p:sp>
        <p:nvSpPr>
          <p:cNvPr id="3" name="Content Placeholder 2"/>
          <p:cNvSpPr>
            <a:spLocks noGrp="1"/>
          </p:cNvSpPr>
          <p:nvPr>
            <p:ph idx="1"/>
          </p:nvPr>
        </p:nvSpPr>
        <p:spPr/>
        <p:txBody>
          <a:bodyPr>
            <a:normAutofit fontScale="92500"/>
          </a:bodyPr>
          <a:lstStyle/>
          <a:p>
            <a:r>
              <a:rPr lang="en-US" dirty="0" smtClean="0">
                <a:hlinkClick r:id="rId2" tooltip="History&#10;Bangladesh cricket board (BCB)&#10;Performance in test ..."/>
              </a:rPr>
              <a:t>1</a:t>
            </a:r>
            <a:r>
              <a:rPr lang="en-US" dirty="0" smtClean="0"/>
              <a:t>. The </a:t>
            </a:r>
            <a:r>
              <a:rPr lang="en-US" dirty="0" err="1" smtClean="0"/>
              <a:t>marylebone</a:t>
            </a:r>
            <a:r>
              <a:rPr lang="en-US" dirty="0" smtClean="0"/>
              <a:t> cricket ground (</a:t>
            </a:r>
            <a:r>
              <a:rPr lang="en-US" dirty="0" err="1" smtClean="0"/>
              <a:t>mcc</a:t>
            </a:r>
            <a:r>
              <a:rPr lang="en-US" dirty="0" smtClean="0"/>
              <a:t>) tour                                                                                                                                                                                                   of Bangladesh  during the winter of    1976- -77 marked  the </a:t>
            </a:r>
            <a:r>
              <a:rPr lang="en-US" dirty="0" err="1" smtClean="0"/>
              <a:t>enterence</a:t>
            </a:r>
            <a:r>
              <a:rPr lang="en-US" dirty="0" smtClean="0"/>
              <a:t> of Bangladesh in international cricket .</a:t>
            </a:r>
          </a:p>
          <a:p>
            <a:endParaRPr lang="en-US" dirty="0" smtClean="0"/>
          </a:p>
          <a:p>
            <a:r>
              <a:rPr lang="en-US" dirty="0" smtClean="0">
                <a:hlinkClick r:id="rId3" tooltip="HISTORY OF BANGLADESH CRICKET&#10;ON MARCH 31,1986 ,BD played f..."/>
              </a:rPr>
              <a:t>2. </a:t>
            </a:r>
            <a:r>
              <a:rPr lang="en-US" dirty="0" smtClean="0"/>
              <a:t>Bangladesh took part of 1982,1986,1990,1994 editions of ICC trophy, and won 1997 </a:t>
            </a:r>
            <a:r>
              <a:rPr lang="en-US" dirty="0" err="1" smtClean="0"/>
              <a:t>icc</a:t>
            </a:r>
            <a:r>
              <a:rPr lang="en-US" dirty="0" smtClean="0"/>
              <a:t> </a:t>
            </a:r>
            <a:r>
              <a:rPr lang="en-US" dirty="0" err="1" smtClean="0"/>
              <a:t>trophy.In</a:t>
            </a:r>
            <a:r>
              <a:rPr lang="en-US" dirty="0" smtClean="0"/>
              <a:t> the process qualifying for the 1999 world cup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2362200"/>
            <a:ext cx="6365845" cy="1200329"/>
          </a:xfrm>
          <a:prstGeom prst="rect">
            <a:avLst/>
          </a:prstGeom>
          <a:noFill/>
        </p:spPr>
        <p:txBody>
          <a:bodyPr wrap="none" rtlCol="0">
            <a:spAutoFit/>
          </a:bodyPr>
          <a:lstStyle/>
          <a:p>
            <a:r>
              <a:rPr lang="en-US" sz="3600" b="1" dirty="0" smtClean="0">
                <a:solidFill>
                  <a:srgbClr val="92D050"/>
                </a:solidFill>
              </a:rPr>
              <a:t>Relation Between Cricketer </a:t>
            </a:r>
          </a:p>
          <a:p>
            <a:r>
              <a:rPr lang="en-US" sz="3600" b="1" dirty="0" smtClean="0">
                <a:solidFill>
                  <a:srgbClr val="92D050"/>
                </a:solidFill>
              </a:rPr>
              <a:t>and general People</a:t>
            </a:r>
            <a:endParaRPr lang="en-US" sz="3600" b="1" dirty="0">
              <a:solidFill>
                <a:srgbClr val="92D05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In a heartwarming gesture </a:t>
            </a:r>
            <a:r>
              <a:rPr lang="en-US" sz="2400" b="1" dirty="0" err="1" smtClean="0"/>
              <a:t>Mashrafe</a:t>
            </a:r>
            <a:r>
              <a:rPr lang="en-US" sz="2400" b="1" dirty="0" smtClean="0"/>
              <a:t> </a:t>
            </a:r>
            <a:r>
              <a:rPr lang="en-US" sz="2400" b="1" dirty="0" err="1" smtClean="0"/>
              <a:t>Mortaza</a:t>
            </a:r>
            <a:r>
              <a:rPr lang="en-US" sz="2400" b="1" dirty="0" smtClean="0"/>
              <a:t> protects a pitch-invader from security officials</a:t>
            </a:r>
            <a:br>
              <a:rPr lang="en-US" sz="2400" b="1" dirty="0" smtClean="0"/>
            </a:br>
            <a:endParaRPr lang="en-US" sz="2400" b="1" dirty="0"/>
          </a:p>
        </p:txBody>
      </p:sp>
      <p:pic>
        <p:nvPicPr>
          <p:cNvPr id="4" name="Content Placeholder 3" descr="mash1.jpg"/>
          <p:cNvPicPr>
            <a:picLocks noGrp="1" noChangeAspect="1"/>
          </p:cNvPicPr>
          <p:nvPr>
            <p:ph idx="1"/>
          </p:nvPr>
        </p:nvPicPr>
        <p:blipFill>
          <a:blip r:embed="rId2" cstate="print"/>
          <a:stretch>
            <a:fillRect/>
          </a:stretch>
        </p:blipFill>
        <p:spPr>
          <a:xfrm>
            <a:off x="1440656" y="2387600"/>
            <a:ext cx="5981700" cy="3381375"/>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b="1" dirty="0" smtClean="0"/>
              <a:t>In a heartwarming gesture </a:t>
            </a:r>
            <a:r>
              <a:rPr lang="en-US" sz="2000" b="1" dirty="0" err="1" smtClean="0"/>
              <a:t>Mashrafe</a:t>
            </a:r>
            <a:r>
              <a:rPr lang="en-US" sz="2000" b="1" dirty="0" smtClean="0"/>
              <a:t> </a:t>
            </a:r>
            <a:r>
              <a:rPr lang="en-US" sz="2000" b="1" dirty="0" err="1" smtClean="0"/>
              <a:t>Mortaza</a:t>
            </a:r>
            <a:r>
              <a:rPr lang="en-US" sz="2000" b="1" dirty="0" smtClean="0"/>
              <a:t> protects a pitch-invader from security officials(Cont…)</a:t>
            </a:r>
            <a:br>
              <a:rPr lang="en-US" sz="2000" b="1" dirty="0" smtClean="0"/>
            </a:br>
            <a:endParaRPr lang="en-US" sz="2000" dirty="0"/>
          </a:p>
        </p:txBody>
      </p:sp>
      <p:sp>
        <p:nvSpPr>
          <p:cNvPr id="3" name="TextBox 2"/>
          <p:cNvSpPr txBox="1"/>
          <p:nvPr/>
        </p:nvSpPr>
        <p:spPr>
          <a:xfrm>
            <a:off x="914400" y="2743200"/>
            <a:ext cx="7867859" cy="2031325"/>
          </a:xfrm>
          <a:prstGeom prst="rect">
            <a:avLst/>
          </a:prstGeom>
          <a:noFill/>
        </p:spPr>
        <p:txBody>
          <a:bodyPr wrap="none" rtlCol="0">
            <a:spAutoFit/>
          </a:bodyPr>
          <a:lstStyle/>
          <a:p>
            <a:r>
              <a:rPr lang="en-US" b="1" dirty="0" smtClean="0"/>
              <a:t>The incident happened during the 29th over of Afghanistan's innings.</a:t>
            </a:r>
          </a:p>
          <a:p>
            <a:r>
              <a:rPr lang="en-US" b="1" dirty="0" smtClean="0"/>
              <a:t> Afghanistan were struggling at 102 for seven in chase of 280 to win</a:t>
            </a:r>
          </a:p>
          <a:p>
            <a:r>
              <a:rPr lang="en-US" b="1" dirty="0" smtClean="0"/>
              <a:t> when the fan managed to evade the on-field security and ran </a:t>
            </a:r>
          </a:p>
          <a:p>
            <a:r>
              <a:rPr lang="en-US" b="1" dirty="0" smtClean="0"/>
              <a:t>towards </a:t>
            </a:r>
            <a:r>
              <a:rPr lang="en-US" b="1" dirty="0" err="1" smtClean="0"/>
              <a:t>Mortaza</a:t>
            </a:r>
            <a:r>
              <a:rPr lang="en-US" b="1" dirty="0" smtClean="0"/>
              <a:t> who was fielding at mid-on. At first </a:t>
            </a:r>
            <a:r>
              <a:rPr lang="en-US" b="1" dirty="0" err="1" smtClean="0"/>
              <a:t>Mortaza</a:t>
            </a:r>
            <a:r>
              <a:rPr lang="en-US" b="1" dirty="0" smtClean="0"/>
              <a:t> tried to</a:t>
            </a:r>
          </a:p>
          <a:p>
            <a:r>
              <a:rPr lang="en-US" b="1" dirty="0" smtClean="0"/>
              <a:t> get away from the pitch invader but as soon as he realized that the </a:t>
            </a:r>
          </a:p>
          <a:p>
            <a:r>
              <a:rPr lang="en-US" b="1" dirty="0" smtClean="0"/>
              <a:t>person is his fan, the Bangladesh skipper shook is hands and</a:t>
            </a:r>
          </a:p>
          <a:p>
            <a:r>
              <a:rPr lang="en-US" b="1" dirty="0" smtClean="0"/>
              <a:t> embraced him.</a:t>
            </a:r>
            <a:endParaRPr lang="en-US"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smtClean="0"/>
              <a:t>In a heartwarming gesture </a:t>
            </a:r>
            <a:r>
              <a:rPr lang="en-US" sz="2200" b="1" dirty="0" err="1" smtClean="0"/>
              <a:t>Mashrafe</a:t>
            </a:r>
            <a:r>
              <a:rPr lang="en-US" sz="2200" b="1" dirty="0" smtClean="0"/>
              <a:t> </a:t>
            </a:r>
            <a:r>
              <a:rPr lang="en-US" sz="2200" b="1" dirty="0" err="1" smtClean="0"/>
              <a:t>Mortaza</a:t>
            </a:r>
            <a:r>
              <a:rPr lang="en-US" sz="2200" b="1" dirty="0" smtClean="0"/>
              <a:t> protects a pitch-invader from security officials(Cont..)</a:t>
            </a:r>
            <a:r>
              <a:rPr lang="en-US" b="1" dirty="0" smtClean="0"/>
              <a:t/>
            </a:r>
            <a:br>
              <a:rPr lang="en-US" b="1" dirty="0" smtClean="0"/>
            </a:br>
            <a:endParaRPr lang="en-US" dirty="0"/>
          </a:p>
        </p:txBody>
      </p:sp>
      <p:sp>
        <p:nvSpPr>
          <p:cNvPr id="3" name="TextBox 2"/>
          <p:cNvSpPr txBox="1"/>
          <p:nvPr/>
        </p:nvSpPr>
        <p:spPr>
          <a:xfrm>
            <a:off x="914400" y="1981200"/>
            <a:ext cx="7241085" cy="2862322"/>
          </a:xfrm>
          <a:prstGeom prst="rect">
            <a:avLst/>
          </a:prstGeom>
          <a:noFill/>
        </p:spPr>
        <p:txBody>
          <a:bodyPr wrap="none" rtlCol="0">
            <a:spAutoFit/>
          </a:bodyPr>
          <a:lstStyle/>
          <a:p>
            <a:r>
              <a:rPr lang="en-US" b="1" dirty="0" smtClean="0"/>
              <a:t>The on-ground security officials soon caught up with invader </a:t>
            </a:r>
          </a:p>
          <a:p>
            <a:r>
              <a:rPr lang="en-US" b="1" dirty="0" smtClean="0"/>
              <a:t>and tried to grab him by his collar to eject him, but </a:t>
            </a:r>
            <a:r>
              <a:rPr lang="en-US" b="1" dirty="0" err="1" smtClean="0"/>
              <a:t>Mortaza</a:t>
            </a:r>
            <a:endParaRPr lang="en-US" b="1" dirty="0" smtClean="0"/>
          </a:p>
          <a:p>
            <a:r>
              <a:rPr lang="en-US" b="1" dirty="0" smtClean="0"/>
              <a:t> kept the security personnel at bay and all the while protected </a:t>
            </a:r>
          </a:p>
          <a:p>
            <a:r>
              <a:rPr lang="en-US" b="1" dirty="0" smtClean="0"/>
              <a:t>the fan. </a:t>
            </a:r>
            <a:r>
              <a:rPr lang="en-US" b="1" dirty="0" err="1" smtClean="0"/>
              <a:t>Mortaza</a:t>
            </a:r>
            <a:r>
              <a:rPr lang="en-US" b="1" dirty="0" smtClean="0"/>
              <a:t> tried to calm the situation down and kept the</a:t>
            </a:r>
          </a:p>
          <a:p>
            <a:r>
              <a:rPr lang="en-US" b="1" dirty="0" smtClean="0"/>
              <a:t> fan away from the visibly angry security guards. </a:t>
            </a:r>
            <a:r>
              <a:rPr lang="en-US" b="1" dirty="0" err="1" smtClean="0"/>
              <a:t>Mortaza</a:t>
            </a:r>
            <a:r>
              <a:rPr lang="en-US" b="1" dirty="0" smtClean="0"/>
              <a:t> was</a:t>
            </a:r>
          </a:p>
          <a:p>
            <a:r>
              <a:rPr lang="en-US" b="1" dirty="0" smtClean="0"/>
              <a:t> seen escorting the fan outside and kept on telling the security</a:t>
            </a:r>
          </a:p>
          <a:p>
            <a:r>
              <a:rPr lang="en-US" b="1" dirty="0" smtClean="0"/>
              <a:t> to not harm him or act aggressively. Even after he was being</a:t>
            </a:r>
          </a:p>
          <a:p>
            <a:r>
              <a:rPr lang="en-US" b="1" dirty="0" smtClean="0"/>
              <a:t> whisked away, </a:t>
            </a:r>
            <a:r>
              <a:rPr lang="en-US" b="1" dirty="0" err="1" smtClean="0"/>
              <a:t>Mortaza</a:t>
            </a:r>
            <a:r>
              <a:rPr lang="en-US" b="1" dirty="0" smtClean="0"/>
              <a:t> kept his eyes on the fan and even </a:t>
            </a:r>
          </a:p>
          <a:p>
            <a:r>
              <a:rPr lang="en-US" b="1" dirty="0" smtClean="0"/>
              <a:t>gestured the security to deal with the situation calmly.</a:t>
            </a:r>
            <a:br>
              <a:rPr lang="en-US" b="1" dirty="0" smtClean="0"/>
            </a:br>
            <a:endParaRPr lang="en-US"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1600200" y="3124200"/>
            <a:ext cx="6279283" cy="1200329"/>
          </a:xfrm>
          <a:prstGeom prst="rect">
            <a:avLst/>
          </a:prstGeom>
          <a:noFill/>
        </p:spPr>
        <p:txBody>
          <a:bodyPr wrap="none" rtlCol="0">
            <a:spAutoFit/>
          </a:bodyPr>
          <a:lstStyle/>
          <a:p>
            <a:r>
              <a:rPr lang="en-US" sz="3600" b="1" dirty="0" smtClean="0">
                <a:solidFill>
                  <a:schemeClr val="bg2">
                    <a:lumMod val="50000"/>
                  </a:schemeClr>
                </a:solidFill>
              </a:rPr>
              <a:t>Environment of Unity During</a:t>
            </a:r>
          </a:p>
          <a:p>
            <a:r>
              <a:rPr lang="en-US" sz="3600" b="1" dirty="0" smtClean="0">
                <a:solidFill>
                  <a:schemeClr val="bg2">
                    <a:lumMod val="50000"/>
                  </a:schemeClr>
                </a:solidFill>
              </a:rPr>
              <a:t>         Cricket Match</a:t>
            </a:r>
            <a:endParaRPr lang="en-US" sz="3600" b="1" dirty="0">
              <a:solidFill>
                <a:schemeClr val="bg2">
                  <a:lumMod val="50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Environment of unity during Match</a:t>
            </a:r>
            <a:endParaRPr lang="en-US" b="1" dirty="0"/>
          </a:p>
        </p:txBody>
      </p:sp>
      <p:pic>
        <p:nvPicPr>
          <p:cNvPr id="6" name="Content Placeholder 5" descr="images.jpg"/>
          <p:cNvPicPr>
            <a:picLocks noGrp="1" noChangeAspect="1"/>
          </p:cNvPicPr>
          <p:nvPr>
            <p:ph idx="1"/>
          </p:nvPr>
        </p:nvPicPr>
        <p:blipFill>
          <a:blip r:embed="rId2" cstate="print"/>
          <a:stretch>
            <a:fillRect/>
          </a:stretch>
        </p:blipFill>
        <p:spPr>
          <a:xfrm>
            <a:off x="1219200" y="2165191"/>
            <a:ext cx="6400799" cy="3840479"/>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b="1" u="sng" dirty="0">
              <a:solidFill>
                <a:srgbClr val="92D050"/>
              </a:solidFill>
            </a:endParaRPr>
          </a:p>
        </p:txBody>
      </p:sp>
      <p:pic>
        <p:nvPicPr>
          <p:cNvPr id="4" name="Content Placeholder 3" descr="download.jpg"/>
          <p:cNvPicPr>
            <a:picLocks noGrp="1" noChangeAspect="1"/>
          </p:cNvPicPr>
          <p:nvPr>
            <p:ph idx="1"/>
          </p:nvPr>
        </p:nvPicPr>
        <p:blipFill>
          <a:blip r:embed="rId2" cstate="print"/>
          <a:stretch>
            <a:fillRect/>
          </a:stretch>
        </p:blipFill>
        <p:spPr>
          <a:xfrm>
            <a:off x="914400" y="1633310"/>
            <a:ext cx="6858000" cy="4767457"/>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2057400" y="3276600"/>
            <a:ext cx="5399235" cy="1107996"/>
          </a:xfrm>
          <a:prstGeom prst="rect">
            <a:avLst/>
          </a:prstGeom>
          <a:noFill/>
        </p:spPr>
        <p:txBody>
          <a:bodyPr wrap="none" rtlCol="0">
            <a:spAutoFit/>
          </a:bodyPr>
          <a:lstStyle/>
          <a:p>
            <a:r>
              <a:rPr lang="en-US" sz="6600" b="1" dirty="0" smtClean="0">
                <a:solidFill>
                  <a:srgbClr val="92D050"/>
                </a:solidFill>
              </a:rPr>
              <a:t>FUTURE HOPE</a:t>
            </a:r>
            <a:endParaRPr lang="en-US" sz="6600" b="1" dirty="0">
              <a:solidFill>
                <a:srgbClr val="92D05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hlinkClick r:id="rId2"/>
              </a:rPr>
              <a:t>Stuart Law</a:t>
            </a:r>
            <a:r>
              <a:rPr lang="en-US" dirty="0" smtClean="0"/>
              <a:t>, the outgoing Bangladesh coach, has said the future of Bangladesh cricket is bright with young players such as </a:t>
            </a:r>
            <a:r>
              <a:rPr lang="en-US" dirty="0" err="1" smtClean="0">
                <a:hlinkClick r:id="rId3"/>
              </a:rPr>
              <a:t>Nasir</a:t>
            </a:r>
            <a:r>
              <a:rPr lang="en-US" dirty="0" smtClean="0">
                <a:hlinkClick r:id="rId3"/>
              </a:rPr>
              <a:t> </a:t>
            </a:r>
            <a:r>
              <a:rPr lang="en-US" dirty="0" err="1" smtClean="0">
                <a:hlinkClick r:id="rId3"/>
              </a:rPr>
              <a:t>Hossain</a:t>
            </a:r>
            <a:r>
              <a:rPr lang="en-US" dirty="0" smtClean="0"/>
              <a:t> in the national team and exciting talent waiting in the wings. However, he pointed out that the youngsters would need to be handled properly.</a:t>
            </a:r>
            <a:endParaRPr lang="en-US" dirty="0"/>
          </a:p>
        </p:txBody>
      </p:sp>
      <p:pic>
        <p:nvPicPr>
          <p:cNvPr id="4" name="Picture 3" descr="download.jpg"/>
          <p:cNvPicPr>
            <a:picLocks noChangeAspect="1"/>
          </p:cNvPicPr>
          <p:nvPr/>
        </p:nvPicPr>
        <p:blipFill>
          <a:blip r:embed="rId4" cstate="print"/>
          <a:stretch>
            <a:fillRect/>
          </a:stretch>
        </p:blipFill>
        <p:spPr>
          <a:xfrm>
            <a:off x="1066800" y="533400"/>
            <a:ext cx="2838450" cy="160972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Asi</a:t>
            </a:r>
            <a:r>
              <a:rPr lang="en-US" dirty="0" smtClean="0">
                <a:solidFill>
                  <a:srgbClr val="FF0000"/>
                </a:solidFill>
              </a:rPr>
              <a:t>a c</a:t>
            </a:r>
            <a:r>
              <a:rPr lang="en-US" dirty="0" smtClean="0">
                <a:solidFill>
                  <a:srgbClr val="00B050"/>
                </a:solidFill>
              </a:rPr>
              <a:t>up cr</a:t>
            </a:r>
            <a:r>
              <a:rPr lang="en-US" dirty="0" smtClean="0">
                <a:solidFill>
                  <a:srgbClr val="FF0000"/>
                </a:solidFill>
              </a:rPr>
              <a:t>ick</a:t>
            </a:r>
            <a:r>
              <a:rPr lang="en-US" dirty="0" smtClean="0">
                <a:solidFill>
                  <a:srgbClr val="00B050"/>
                </a:solidFill>
              </a:rPr>
              <a:t>et </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solidFill>
                  <a:srgbClr val="002060"/>
                </a:solidFill>
              </a:rPr>
              <a:t>Asia cup started in 1986 but Bangladesh started playing in 1984.</a:t>
            </a:r>
          </a:p>
          <a:p>
            <a:r>
              <a:rPr lang="en-US" dirty="0" smtClean="0">
                <a:solidFill>
                  <a:srgbClr val="002060"/>
                </a:solidFill>
              </a:rPr>
              <a:t>In 1988,1995,m1997,2000 they have attained in Asia cup but could not do well.</a:t>
            </a:r>
          </a:p>
          <a:p>
            <a:r>
              <a:rPr lang="en-US" dirty="0" smtClean="0">
                <a:solidFill>
                  <a:srgbClr val="002060"/>
                </a:solidFill>
              </a:rPr>
              <a:t>In 2004 they beat Hong-Kong and in 2008  they beat UAE.</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4416" y="1555874"/>
            <a:ext cx="6096000" cy="369332"/>
          </a:xfrm>
          <a:prstGeom prst="rect">
            <a:avLst/>
          </a:prstGeom>
        </p:spPr>
        <p:txBody>
          <a:bodyPr>
            <a:spAutoFit/>
          </a:bodyPr>
          <a:lstStyle/>
          <a:p>
            <a:pPr lvl="0"/>
            <a:endParaRPr lang="en-US" dirty="0"/>
          </a:p>
        </p:txBody>
      </p:sp>
      <p:grpSp>
        <p:nvGrpSpPr>
          <p:cNvPr id="3" name="Group 2"/>
          <p:cNvGrpSpPr/>
          <p:nvPr/>
        </p:nvGrpSpPr>
        <p:grpSpPr>
          <a:xfrm>
            <a:off x="2514600" y="3581400"/>
            <a:ext cx="6094698" cy="1665648"/>
            <a:chOff x="2520290" y="3240354"/>
            <a:chExt cx="5027958" cy="1560789"/>
          </a:xfrm>
          <a:scene3d>
            <a:camera prst="orthographicFront"/>
            <a:lightRig rig="flat" dir="t"/>
          </a:scene3d>
        </p:grpSpPr>
        <p:sp>
          <p:nvSpPr>
            <p:cNvPr id="4" name="Pentagon 3"/>
            <p:cNvSpPr/>
            <p:nvPr/>
          </p:nvSpPr>
          <p:spPr>
            <a:xfrm rot="10800000">
              <a:off x="2520290" y="3240354"/>
              <a:ext cx="5027958" cy="1560789"/>
            </a:xfrm>
            <a:prstGeom prst="homePlate">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 name="Pentagon 4"/>
            <p:cNvSpPr/>
            <p:nvPr/>
          </p:nvSpPr>
          <p:spPr>
            <a:xfrm rot="21600000">
              <a:off x="2910487" y="3240354"/>
              <a:ext cx="4637761" cy="156078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8265" tIns="91440" rIns="170688" bIns="91440" numCol="1" spcCol="1270" anchor="ctr" anchorCtr="0">
              <a:noAutofit/>
            </a:bodyPr>
            <a:lstStyle/>
            <a:p>
              <a:pPr lvl="0"/>
              <a:r>
                <a:rPr lang="en-US" sz="2400" dirty="0" smtClean="0">
                  <a:solidFill>
                    <a:srgbClr val="002060"/>
                  </a:solidFill>
                </a:rPr>
                <a:t>Bangladesh qualified for 1988 Asia cup ,hosting the cup and it was the first ODI tournament first staged in BD.</a:t>
              </a:r>
              <a:endParaRPr lang="en-US" sz="2400" dirty="0">
                <a:solidFill>
                  <a:srgbClr val="002060"/>
                </a:solidFill>
              </a:endParaRPr>
            </a:p>
          </p:txBody>
        </p:sp>
      </p:grpSp>
      <p:grpSp>
        <p:nvGrpSpPr>
          <p:cNvPr id="6" name="Group 5"/>
          <p:cNvGrpSpPr/>
          <p:nvPr/>
        </p:nvGrpSpPr>
        <p:grpSpPr>
          <a:xfrm>
            <a:off x="2106216" y="1245134"/>
            <a:ext cx="6490484" cy="2322816"/>
            <a:chOff x="2065705" y="140937"/>
            <a:chExt cx="6396273" cy="1726720"/>
          </a:xfrm>
          <a:scene3d>
            <a:camera prst="orthographicFront"/>
            <a:lightRig rig="flat" dir="t"/>
          </a:scene3d>
        </p:grpSpPr>
        <p:sp>
          <p:nvSpPr>
            <p:cNvPr id="7" name="Pentagon 6"/>
            <p:cNvSpPr/>
            <p:nvPr/>
          </p:nvSpPr>
          <p:spPr>
            <a:xfrm rot="10800000">
              <a:off x="2065705" y="140937"/>
              <a:ext cx="6396273" cy="1534665"/>
            </a:xfrm>
            <a:prstGeom prst="homePlate">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Pentagon 4"/>
            <p:cNvSpPr/>
            <p:nvPr/>
          </p:nvSpPr>
          <p:spPr>
            <a:xfrm>
              <a:off x="2750546" y="306868"/>
              <a:ext cx="4637761" cy="156078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8265" tIns="91440" rIns="170688" bIns="91440" numCol="1" spcCol="1270" anchor="ctr" anchorCtr="0">
              <a:noAutofit/>
            </a:bodyPr>
            <a:lstStyle/>
            <a:p>
              <a:pPr lvl="0" algn="ctr" defTabSz="1066800">
                <a:lnSpc>
                  <a:spcPct val="90000"/>
                </a:lnSpc>
                <a:spcBef>
                  <a:spcPct val="0"/>
                </a:spcBef>
                <a:spcAft>
                  <a:spcPct val="35000"/>
                </a:spcAft>
              </a:pPr>
              <a:r>
                <a:rPr lang="en-US" sz="2400" dirty="0" smtClean="0"/>
                <a:t>on 31 March 1986, Bangladesh played in its first ODI match against </a:t>
              </a:r>
              <a:r>
                <a:rPr lang="en-US" sz="2400" dirty="0" smtClean="0">
                  <a:hlinkClick r:id="rId2" tooltip="Pakistan national cricket team"/>
                </a:rPr>
                <a:t>Pakistan</a:t>
              </a:r>
              <a:r>
                <a:rPr lang="en-US" sz="2400" dirty="0" smtClean="0"/>
                <a:t> in the </a:t>
              </a:r>
              <a:r>
                <a:rPr lang="en-US" sz="2400" dirty="0" smtClean="0">
                  <a:hlinkClick r:id="rId3" tooltip="1986 Asia Cup (not yet started)"/>
                </a:rPr>
                <a:t>1986 Asia Cup</a:t>
              </a:r>
              <a:endParaRPr lang="en-US" sz="2400" kern="1200" dirty="0"/>
            </a:p>
          </p:txBody>
        </p:sp>
      </p:grpSp>
      <p:sp>
        <p:nvSpPr>
          <p:cNvPr id="9" name="Oval 8"/>
          <p:cNvSpPr/>
          <p:nvPr/>
        </p:nvSpPr>
        <p:spPr>
          <a:xfrm>
            <a:off x="533400" y="1371600"/>
            <a:ext cx="1560789" cy="1560789"/>
          </a:xfrm>
          <a:prstGeom prst="ellipse">
            <a:avLst/>
          </a:prstGeom>
          <a:blipFill>
            <a:blip r:embed="rId4" cstate="print">
              <a:extLst>
                <a:ext uri="{28A0092B-C50C-407E-A947-70E740481C1C}">
                  <a14:useLocalDpi xmlns:a14="http://schemas.microsoft.com/office/drawing/2010/main" xmlns="" val="0"/>
                </a:ext>
              </a:extLst>
            </a:blip>
            <a:srcRect/>
            <a:stretch>
              <a:fillRect l="-51000" r="-51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10" name="Oval 9"/>
          <p:cNvSpPr/>
          <p:nvPr/>
        </p:nvSpPr>
        <p:spPr>
          <a:xfrm>
            <a:off x="533400" y="3657600"/>
            <a:ext cx="1977952" cy="1665650"/>
          </a:xfrm>
          <a:prstGeom prst="ellipse">
            <a:avLst/>
          </a:prstGeom>
          <a:blipFill>
            <a:blip r:embed="rId5" cstate="print">
              <a:extLst>
                <a:ext uri="{28A0092B-C50C-407E-A947-70E740481C1C}">
                  <a14:useLocalDpi xmlns:a14="http://schemas.microsoft.com/office/drawing/2010/main" xmlns="" val="0"/>
                </a:ext>
              </a:extLst>
            </a:blip>
            <a:srcRect/>
            <a:stretch>
              <a:fillRect l="-35000" r="-3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077634" cy="914400"/>
          </a:xfrm>
        </p:spPr>
        <p:txBody>
          <a:bodyPr/>
          <a:lstStyle/>
          <a:p>
            <a:r>
              <a:rPr lang="en-US" i="1" dirty="0" smtClean="0">
                <a:solidFill>
                  <a:srgbClr val="00B050"/>
                </a:solidFill>
              </a:rPr>
              <a:t>2012 </a:t>
            </a:r>
            <a:r>
              <a:rPr lang="en-US" i="1" dirty="0" smtClean="0">
                <a:solidFill>
                  <a:srgbClr val="FF0000"/>
                </a:solidFill>
              </a:rPr>
              <a:t>Asia </a:t>
            </a:r>
            <a:r>
              <a:rPr lang="en-US" i="1" dirty="0" smtClean="0">
                <a:solidFill>
                  <a:srgbClr val="00B050"/>
                </a:solidFill>
              </a:rPr>
              <a:t>cup</a:t>
            </a:r>
            <a:endParaRPr lang="en-US" dirty="0"/>
          </a:p>
        </p:txBody>
      </p:sp>
      <p:sp>
        <p:nvSpPr>
          <p:cNvPr id="3" name="Content Placeholder 2"/>
          <p:cNvSpPr>
            <a:spLocks noGrp="1"/>
          </p:cNvSpPr>
          <p:nvPr>
            <p:ph idx="1"/>
          </p:nvPr>
        </p:nvSpPr>
        <p:spPr>
          <a:xfrm>
            <a:off x="1219200" y="1447801"/>
            <a:ext cx="6601609" cy="1981200"/>
          </a:xfrm>
        </p:spPr>
        <p:txBody>
          <a:bodyPr/>
          <a:lstStyle/>
          <a:p>
            <a:r>
              <a:rPr lang="en-US" dirty="0" smtClean="0"/>
              <a:t>Bangladesh hosted Asia cup in 2012 and they beat India, </a:t>
            </a:r>
            <a:r>
              <a:rPr lang="en-US" dirty="0" err="1" smtClean="0"/>
              <a:t>Srilanka</a:t>
            </a:r>
            <a:r>
              <a:rPr lang="en-US" dirty="0" smtClean="0"/>
              <a:t> and reached in the final…but unfortunately lost in the final by 2 runs and made the whole nations cried for it.</a:t>
            </a:r>
          </a:p>
          <a:p>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219200" y="3429000"/>
            <a:ext cx="6553200" cy="28911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7153834" cy="1219200"/>
          </a:xfrm>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419600" y="457200"/>
            <a:ext cx="4176309" cy="6019800"/>
          </a:xfrm>
          <a:prstGeom prst="rect">
            <a:avLst/>
          </a:prstGeom>
        </p:spPr>
      </p:pic>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3400" y="533400"/>
            <a:ext cx="3714324" cy="2667000"/>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 xmlns:a14="http://schemas.microsoft.com/office/drawing/2010/main" val="0"/>
              </a:ext>
            </a:extLst>
          </a:blip>
          <a:stretch>
            <a:fillRect/>
          </a:stretch>
        </p:blipFill>
        <p:spPr>
          <a:xfrm>
            <a:off x="457200" y="3200400"/>
            <a:ext cx="4076700" cy="33528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60000"/>
                    <a:lumOff val="40000"/>
                  </a:schemeClr>
                </a:solidFill>
              </a:rPr>
              <a:t>World cup cricket 2011</a:t>
            </a:r>
            <a:endParaRPr lang="en-US" dirty="0"/>
          </a:p>
        </p:txBody>
      </p:sp>
      <p:sp>
        <p:nvSpPr>
          <p:cNvPr id="3" name="Content Placeholder 2"/>
          <p:cNvSpPr>
            <a:spLocks noGrp="1"/>
          </p:cNvSpPr>
          <p:nvPr>
            <p:ph idx="1"/>
          </p:nvPr>
        </p:nvSpPr>
        <p:spPr/>
        <p:txBody>
          <a:bodyPr/>
          <a:lstStyle/>
          <a:p>
            <a:pPr>
              <a:buNone/>
            </a:pPr>
            <a:r>
              <a:rPr lang="en-US" dirty="0" smtClean="0">
                <a:latin typeface="Gill Sans MT" pitchFamily="34" charset="0"/>
              </a:rPr>
              <a:t>The 2011 ICC Cricket World Cup was the tenth Cricket World Cup. It was played in India, Sri Lanka, and (for the first time) Bangladesh.</a:t>
            </a:r>
          </a:p>
          <a:p>
            <a:pPr>
              <a:buNone/>
            </a:pPr>
            <a:r>
              <a:rPr lang="en-US" dirty="0" smtClean="0">
                <a:latin typeface="Gill Sans MT" pitchFamily="34" charset="0"/>
              </a:rPr>
              <a:t>It was a historical event for Bangladesh as it was a remarkable event for the whole </a:t>
            </a:r>
            <a:r>
              <a:rPr lang="en-US" dirty="0" err="1" smtClean="0">
                <a:latin typeface="Gill Sans MT" pitchFamily="34" charset="0"/>
              </a:rPr>
              <a:t>nation.Whole</a:t>
            </a:r>
            <a:r>
              <a:rPr lang="en-US" dirty="0" smtClean="0">
                <a:latin typeface="Gill Sans MT" pitchFamily="34" charset="0"/>
              </a:rPr>
              <a:t> nation got united for this event to made it a successful one.</a:t>
            </a:r>
          </a:p>
          <a:p>
            <a:pPr>
              <a:buNone/>
            </a:pP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76400"/>
            <a:ext cx="8077200" cy="4800600"/>
          </a:xfrm>
        </p:spPr>
        <p:txBody>
          <a:bodyPr/>
          <a:lstStyle/>
          <a:p>
            <a:r>
              <a:rPr lang="en-US" dirty="0" smtClean="0">
                <a:latin typeface="Gill Sans MT" pitchFamily="34" charset="0"/>
              </a:rPr>
              <a:t>The opening ceremony was held on 17 February 2011 at </a:t>
            </a:r>
            <a:r>
              <a:rPr lang="en-US" dirty="0" err="1" smtClean="0">
                <a:latin typeface="Gill Sans MT" pitchFamily="34" charset="0"/>
              </a:rPr>
              <a:t>Bangabandhu</a:t>
            </a:r>
            <a:r>
              <a:rPr lang="en-US" dirty="0" smtClean="0">
                <a:latin typeface="Gill Sans MT" pitchFamily="34" charset="0"/>
              </a:rPr>
              <a:t> National Stadium, </a:t>
            </a:r>
            <a:r>
              <a:rPr lang="en-US" dirty="0" err="1" smtClean="0">
                <a:latin typeface="Gill Sans MT" pitchFamily="34" charset="0"/>
              </a:rPr>
              <a:t>Dhaka,and</a:t>
            </a:r>
            <a:r>
              <a:rPr lang="en-US" dirty="0" smtClean="0">
                <a:latin typeface="Gill Sans MT" pitchFamily="34" charset="0"/>
              </a:rPr>
              <a:t> the tournament was played between 19 February and 2 April. The first match was played by the Indian and Bangladeshi teams at the </a:t>
            </a:r>
            <a:r>
              <a:rPr lang="en-US" dirty="0" err="1" smtClean="0">
                <a:latin typeface="Gill Sans MT" pitchFamily="34" charset="0"/>
              </a:rPr>
              <a:t>Sher</a:t>
            </a:r>
            <a:r>
              <a:rPr lang="en-US" dirty="0" smtClean="0">
                <a:latin typeface="Gill Sans MT" pitchFamily="34" charset="0"/>
              </a:rPr>
              <a:t>-e-</a:t>
            </a:r>
            <a:r>
              <a:rPr lang="en-US" dirty="0" err="1" smtClean="0">
                <a:latin typeface="Gill Sans MT" pitchFamily="34" charset="0"/>
              </a:rPr>
              <a:t>Bangla</a:t>
            </a:r>
            <a:r>
              <a:rPr lang="en-US" dirty="0" smtClean="0">
                <a:latin typeface="Gill Sans MT" pitchFamily="34" charset="0"/>
              </a:rPr>
              <a:t> National Stadium in </a:t>
            </a:r>
            <a:r>
              <a:rPr lang="en-US" dirty="0" err="1" smtClean="0">
                <a:latin typeface="Gill Sans MT" pitchFamily="34" charset="0"/>
              </a:rPr>
              <a:t>Mirpur</a:t>
            </a:r>
            <a:r>
              <a:rPr lang="en-US" dirty="0" smtClean="0">
                <a:latin typeface="Gill Sans MT" pitchFamily="34" charset="0"/>
              </a:rPr>
              <a:t>, Dhaka. The final was between India and Sri Lanka at </a:t>
            </a:r>
            <a:r>
              <a:rPr lang="en-US" dirty="0" err="1" smtClean="0">
                <a:latin typeface="Gill Sans MT" pitchFamily="34" charset="0"/>
              </a:rPr>
              <a:t>Wankhede</a:t>
            </a:r>
            <a:r>
              <a:rPr lang="en-US" dirty="0" smtClean="0">
                <a:latin typeface="Gill Sans MT" pitchFamily="34" charset="0"/>
              </a:rPr>
              <a:t> Stadium, Mumbai.</a:t>
            </a:r>
          </a:p>
          <a:p>
            <a:endParaRPr lang="en-US" dirty="0" smtClean="0">
              <a:latin typeface="Gill Sans MT" pitchFamily="34" charset="0"/>
            </a:endParaRPr>
          </a:p>
          <a:p>
            <a:r>
              <a:rPr lang="en-US" dirty="0" smtClean="0">
                <a:latin typeface="Gill Sans MT" pitchFamily="34" charset="0"/>
              </a:rPr>
              <a:t>Bangladesh could beat England another giant champion team. But they were defeated by South Africa and West indies with a very poor score.</a:t>
            </a:r>
          </a:p>
          <a:p>
            <a:endParaRPr lang="en-US" dirty="0" smtClean="0">
              <a:latin typeface="Gill Sans MT" pitchFamily="34" charset="0"/>
            </a:endParaRPr>
          </a:p>
          <a:p>
            <a:endParaRPr lang="en-US" dirty="0"/>
          </a:p>
        </p:txBody>
      </p:sp>
      <p:sp>
        <p:nvSpPr>
          <p:cNvPr id="5" name="Title 1"/>
          <p:cNvSpPr txBox="1">
            <a:spLocks noGrp="1"/>
          </p:cNvSpPr>
          <p:nvPr>
            <p:ph type="title"/>
          </p:nvPr>
        </p:nvSpPr>
        <p:spPr>
          <a:xfrm>
            <a:off x="914400" y="457200"/>
            <a:ext cx="7024688" cy="1143000"/>
          </a:xfrm>
          <a:prstGeom prst="rect">
            <a:avLst/>
          </a:prstGeom>
        </p:spPr>
        <p:txBody>
          <a:bodyPr anchor="b">
            <a:normAutofit/>
            <a:scene3d>
              <a:camera prst="orthographicFront"/>
              <a:lightRig rig="soft" dir="t">
                <a:rot lat="0" lon="0" rev="2400000"/>
              </a:lightRig>
            </a:scene3d>
            <a:sp3d>
              <a:bevelT w="19050" h="12700"/>
            </a:sp3d>
          </a:bodyPr>
          <a:lstStyle/>
          <a:p>
            <a:r>
              <a:rPr lang="en-US" dirty="0" smtClean="0">
                <a:solidFill>
                  <a:schemeClr val="accent1">
                    <a:lumMod val="60000"/>
                    <a:lumOff val="40000"/>
                  </a:schemeClr>
                </a:solidFill>
              </a:rPr>
              <a:t>World cup cricket 2011</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 CUP 2015</a:t>
            </a:r>
            <a:endParaRPr lang="en-US" dirty="0"/>
          </a:p>
        </p:txBody>
      </p:sp>
      <p:sp>
        <p:nvSpPr>
          <p:cNvPr id="3" name="Content Placeholder 2"/>
          <p:cNvSpPr>
            <a:spLocks noGrp="1"/>
          </p:cNvSpPr>
          <p:nvPr>
            <p:ph idx="1"/>
          </p:nvPr>
        </p:nvSpPr>
        <p:spPr/>
        <p:txBody>
          <a:bodyPr/>
          <a:lstStyle/>
          <a:p>
            <a:r>
              <a:rPr lang="en-US" dirty="0" smtClean="0"/>
              <a:t>The year 2015 has been a crucial one for all cricket-playing nations, more so because it was an ICC World Cup year.</a:t>
            </a:r>
          </a:p>
          <a:p>
            <a:r>
              <a:rPr lang="en-US" dirty="0" smtClean="0"/>
              <a:t>However, even if one excludes that, it was a remarkable year for one particular cricket team </a:t>
            </a:r>
            <a:r>
              <a:rPr lang="en-US" i="1" dirty="0" smtClean="0">
                <a:effectLst/>
              </a:rPr>
              <a:t>.</a:t>
            </a:r>
          </a:p>
          <a:p>
            <a:endParaRPr lang="en-US" dirty="0"/>
          </a:p>
        </p:txBody>
      </p:sp>
    </p:spTree>
    <p:extLst>
      <p:ext uri="{BB962C8B-B14F-4D97-AF65-F5344CB8AC3E}">
        <p14:creationId xmlns:p14="http://schemas.microsoft.com/office/powerpoint/2010/main" xmlns="" val="27082404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s (1).jpg"/>
          <p:cNvPicPr>
            <a:picLocks noGrp="1" noChangeAspect="1"/>
          </p:cNvPicPr>
          <p:nvPr>
            <p:ph idx="1"/>
          </p:nvPr>
        </p:nvPicPr>
        <p:blipFill>
          <a:blip r:embed="rId2" cstate="print"/>
          <a:srcRect/>
          <a:stretch>
            <a:fillRect/>
          </a:stretch>
        </p:blipFill>
        <p:spPr bwMode="auto">
          <a:xfrm>
            <a:off x="4572000" y="457200"/>
            <a:ext cx="4028930" cy="3200400"/>
          </a:xfrm>
          <a:prstGeom prst="rect">
            <a:avLst/>
          </a:prstGeom>
          <a:noFill/>
          <a:ln w="9525">
            <a:noFill/>
            <a:miter lim="800000"/>
            <a:headEnd/>
            <a:tailEnd/>
          </a:ln>
        </p:spPr>
      </p:pic>
      <p:pic>
        <p:nvPicPr>
          <p:cNvPr id="5" name="Picture 3" descr="World cup open-4.jpg"/>
          <p:cNvPicPr>
            <a:picLocks noChangeAspect="1"/>
          </p:cNvPicPr>
          <p:nvPr/>
        </p:nvPicPr>
        <p:blipFill>
          <a:blip r:embed="rId3" cstate="print"/>
          <a:srcRect/>
          <a:stretch>
            <a:fillRect/>
          </a:stretch>
        </p:blipFill>
        <p:spPr bwMode="auto">
          <a:xfrm>
            <a:off x="457200" y="3657600"/>
            <a:ext cx="4980940" cy="2819400"/>
          </a:xfrm>
          <a:prstGeom prst="rect">
            <a:avLst/>
          </a:prstGeom>
          <a:noFill/>
          <a:ln w="9525">
            <a:noFill/>
            <a:miter lim="800000"/>
            <a:headEnd/>
            <a:tailEnd/>
          </a:ln>
        </p:spPr>
      </p:pic>
      <p:pic>
        <p:nvPicPr>
          <p:cNvPr id="1026" name="Picture 2" descr="C:\Users\SHARIKA 1\Desktop\download.jpg"/>
          <p:cNvPicPr>
            <a:picLocks noChangeAspect="1" noChangeArrowheads="1"/>
          </p:cNvPicPr>
          <p:nvPr/>
        </p:nvPicPr>
        <p:blipFill>
          <a:blip r:embed="rId4" cstate="print"/>
          <a:srcRect/>
          <a:stretch>
            <a:fillRect/>
          </a:stretch>
        </p:blipFill>
        <p:spPr bwMode="auto">
          <a:xfrm>
            <a:off x="5715000" y="3657600"/>
            <a:ext cx="2781300" cy="2714625"/>
          </a:xfrm>
          <a:prstGeom prst="rect">
            <a:avLst/>
          </a:prstGeom>
          <a:noFill/>
        </p:spPr>
      </p:pic>
      <p:pic>
        <p:nvPicPr>
          <p:cNvPr id="1027" name="Picture 3" descr="C:\Users\SHARIKA 1\Desktop\images.png"/>
          <p:cNvPicPr>
            <a:picLocks noChangeAspect="1" noChangeArrowheads="1"/>
          </p:cNvPicPr>
          <p:nvPr/>
        </p:nvPicPr>
        <p:blipFill>
          <a:blip r:embed="rId5" cstate="print"/>
          <a:srcRect/>
          <a:stretch>
            <a:fillRect/>
          </a:stretch>
        </p:blipFill>
        <p:spPr bwMode="auto">
          <a:xfrm>
            <a:off x="762000" y="457200"/>
            <a:ext cx="3276600" cy="30480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effectLst/>
              </a:rPr>
              <a:t>Defeating the big guns of cricket time and again, they proved they are not to be taken lightly, and that they are the new power when it is about the game of cricket. </a:t>
            </a:r>
          </a:p>
          <a:p>
            <a:r>
              <a:rPr lang="en-US" dirty="0" smtClean="0">
                <a:effectLst/>
              </a:rPr>
              <a:t>The name of the team is “Bangladesh”</a:t>
            </a:r>
            <a:r>
              <a:rPr lang="en-US" dirty="0" smtClean="0"/>
              <a:t>.</a:t>
            </a:r>
            <a:endParaRPr lang="en-US" dirty="0"/>
          </a:p>
        </p:txBody>
      </p:sp>
    </p:spTree>
    <p:extLst>
      <p:ext uri="{BB962C8B-B14F-4D97-AF65-F5344CB8AC3E}">
        <p14:creationId xmlns:p14="http://schemas.microsoft.com/office/powerpoint/2010/main" xmlns="" val="28952234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Autofit/>
          </a:bodyPr>
          <a:lstStyle/>
          <a:p>
            <a:r>
              <a:rPr lang="en-US" sz="1600" b="1" dirty="0" smtClean="0"/>
              <a:t>The best playing of a team can make the nation’s people </a:t>
            </a:r>
          </a:p>
          <a:p>
            <a:r>
              <a:rPr lang="en-US" sz="1600" b="1" dirty="0" smtClean="0"/>
              <a:t>united and patriotic to their country. Unity and patriotism is </a:t>
            </a:r>
          </a:p>
          <a:p>
            <a:r>
              <a:rPr lang="en-US" sz="1600" b="1" dirty="0" smtClean="0"/>
              <a:t>essential for the development of a country.</a:t>
            </a:r>
          </a:p>
          <a:p>
            <a:r>
              <a:rPr lang="en-US" sz="1600" b="1" dirty="0" smtClean="0"/>
              <a:t> If countrymen cannot feel themselves superior they cannot be</a:t>
            </a:r>
          </a:p>
          <a:p>
            <a:r>
              <a:rPr lang="en-US" sz="1600" b="1" dirty="0" smtClean="0"/>
              <a:t> superior. They may have love for other countries if they see</a:t>
            </a:r>
          </a:p>
          <a:p>
            <a:r>
              <a:rPr lang="en-US" sz="1600" b="1" dirty="0" smtClean="0"/>
              <a:t> them as the best.  If a nation is not united for the common </a:t>
            </a:r>
          </a:p>
          <a:p>
            <a:r>
              <a:rPr lang="en-US" sz="1600" b="1" dirty="0" smtClean="0"/>
              <a:t>good of the people and instead are involved in clashes and </a:t>
            </a:r>
          </a:p>
          <a:p>
            <a:r>
              <a:rPr lang="en-US" sz="1600" b="1" dirty="0" smtClean="0"/>
              <a:t>political instability, they cannot be developed. Clashes,</a:t>
            </a:r>
          </a:p>
          <a:p>
            <a:r>
              <a:rPr lang="en-US" sz="1600" b="1" dirty="0" smtClean="0"/>
              <a:t> violence, and political instability have negative impact on social </a:t>
            </a:r>
          </a:p>
          <a:p>
            <a:r>
              <a:rPr lang="en-US" sz="1600" b="1" dirty="0" smtClean="0"/>
              <a:t>peace and development. In such circumstances, games such as</a:t>
            </a:r>
          </a:p>
          <a:p>
            <a:r>
              <a:rPr lang="en-US" sz="1600" b="1" dirty="0" smtClean="0"/>
              <a:t> cricket can play an important role to unite the nation.</a:t>
            </a:r>
          </a:p>
          <a:p>
            <a:pPr>
              <a:buNone/>
            </a:pPr>
            <a:r>
              <a:rPr lang="en-US" sz="1600" b="1" dirty="0" smtClean="0"/>
              <a:t>I</a:t>
            </a:r>
          </a:p>
          <a:p>
            <a:endParaRPr lang="en-US" sz="16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 WIN</a:t>
            </a:r>
            <a:endParaRPr lang="en-US" dirty="0"/>
          </a:p>
        </p:txBody>
      </p:sp>
      <p:sp>
        <p:nvSpPr>
          <p:cNvPr id="3" name="Content Placeholder 2"/>
          <p:cNvSpPr>
            <a:spLocks noGrp="1"/>
          </p:cNvSpPr>
          <p:nvPr>
            <p:ph idx="1"/>
          </p:nvPr>
        </p:nvSpPr>
        <p:spPr/>
        <p:txBody>
          <a:bodyPr/>
          <a:lstStyle/>
          <a:p>
            <a:r>
              <a:rPr lang="en-US" dirty="0" smtClean="0">
                <a:effectLst/>
              </a:rPr>
              <a:t>Bangladesh started their ICC Cricket World Cup 2015 campaign with 3 wins in 7 group matches.</a:t>
            </a:r>
          </a:p>
          <a:p>
            <a:r>
              <a:rPr lang="en-US" dirty="0" smtClean="0">
                <a:effectLst/>
              </a:rPr>
              <a:t>They qualified for the knock-out stage to face India, their most remarkable win being that over the England team who were being considered as one of the strong contenders to lift the cup.</a:t>
            </a:r>
            <a:endParaRPr lang="en-US" dirty="0"/>
          </a:p>
        </p:txBody>
      </p:sp>
    </p:spTree>
    <p:extLst>
      <p:ext uri="{BB962C8B-B14F-4D97-AF65-F5344CB8AC3E}">
        <p14:creationId xmlns:p14="http://schemas.microsoft.com/office/powerpoint/2010/main" xmlns="" val="28428562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THIS WIN AFFECT THE FAN</a:t>
            </a:r>
            <a:endParaRPr lang="en-US" dirty="0"/>
          </a:p>
        </p:txBody>
      </p:sp>
      <p:sp>
        <p:nvSpPr>
          <p:cNvPr id="3" name="Content Placeholder 2"/>
          <p:cNvSpPr>
            <a:spLocks noGrp="1"/>
          </p:cNvSpPr>
          <p:nvPr>
            <p:ph idx="1"/>
          </p:nvPr>
        </p:nvSpPr>
        <p:spPr/>
        <p:txBody>
          <a:bodyPr/>
          <a:lstStyle/>
          <a:p>
            <a:r>
              <a:rPr lang="en-US" dirty="0" smtClean="0"/>
              <a:t>Cricket-mad Bangladesh erupted in joyous celebration after the National Team dumped England out of the World cup.</a:t>
            </a:r>
          </a:p>
          <a:p>
            <a:r>
              <a:rPr lang="en-US" dirty="0" smtClean="0"/>
              <a:t>Impromptu victory processions broke out across the country.</a:t>
            </a:r>
            <a:endParaRPr lang="en-US" dirty="0"/>
          </a:p>
        </p:txBody>
      </p:sp>
    </p:spTree>
    <p:extLst>
      <p:ext uri="{BB962C8B-B14F-4D97-AF65-F5344CB8AC3E}">
        <p14:creationId xmlns:p14="http://schemas.microsoft.com/office/powerpoint/2010/main" xmlns="" val="35556007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685800" y="762000"/>
            <a:ext cx="1910686" cy="1883391"/>
          </a:xfrm>
          <a:prstGeom prst="ellipse">
            <a:avLst/>
          </a:prstGeom>
          <a:blipFill>
            <a:blip r:embed="rId2" cstate="print">
              <a:extLst>
                <a:ext uri="{28A0092B-C50C-407E-A947-70E740481C1C}">
                  <a14:useLocalDpi xmlns:a14="http://schemas.microsoft.com/office/drawing/2010/main" xmlns="" val="0"/>
                </a:ext>
              </a:extLst>
            </a:blip>
            <a:srcRect/>
            <a:stretch>
              <a:fillRect l="-35000" r="-3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Pentagon 7"/>
          <p:cNvSpPr/>
          <p:nvPr/>
        </p:nvSpPr>
        <p:spPr>
          <a:xfrm rot="10800000">
            <a:off x="2590800" y="990600"/>
            <a:ext cx="5562600" cy="1685498"/>
          </a:xfrm>
          <a:prstGeom prst="homePlate">
            <a:avLst/>
          </a:prstGeom>
        </p:spPr>
        <p:style>
          <a:lnRef idx="1">
            <a:schemeClr val="accent1"/>
          </a:lnRef>
          <a:fillRef idx="2">
            <a:schemeClr val="accent1"/>
          </a:fillRef>
          <a:effectRef idx="1">
            <a:schemeClr val="accent1"/>
          </a:effectRef>
          <a:fontRef idx="minor">
            <a:schemeClr val="dk1"/>
          </a:fontRef>
        </p:style>
      </p:sp>
      <p:sp>
        <p:nvSpPr>
          <p:cNvPr id="9" name="TextBox 8"/>
          <p:cNvSpPr txBox="1"/>
          <p:nvPr/>
        </p:nvSpPr>
        <p:spPr>
          <a:xfrm>
            <a:off x="3276600" y="1447800"/>
            <a:ext cx="4931158" cy="1477328"/>
          </a:xfrm>
          <a:prstGeom prst="rect">
            <a:avLst/>
          </a:prstGeom>
          <a:noFill/>
        </p:spPr>
        <p:txBody>
          <a:bodyPr wrap="none" rtlCol="0">
            <a:spAutoFit/>
          </a:bodyPr>
          <a:lstStyle/>
          <a:p>
            <a:r>
              <a:rPr lang="en-US" dirty="0" smtClean="0">
                <a:solidFill>
                  <a:srgbClr val="002060"/>
                </a:solidFill>
              </a:rPr>
              <a:t>Bangladesh took part of 1982,1986,1990,</a:t>
            </a:r>
          </a:p>
          <a:p>
            <a:r>
              <a:rPr lang="en-US" dirty="0" smtClean="0">
                <a:solidFill>
                  <a:srgbClr val="002060"/>
                </a:solidFill>
              </a:rPr>
              <a:t>1994 editions of ICC trophy, and won 1997</a:t>
            </a:r>
          </a:p>
          <a:p>
            <a:r>
              <a:rPr lang="en-US" dirty="0" smtClean="0">
                <a:solidFill>
                  <a:srgbClr val="002060"/>
                </a:solidFill>
              </a:rPr>
              <a:t> </a:t>
            </a:r>
            <a:r>
              <a:rPr lang="en-US" dirty="0" err="1" smtClean="0">
                <a:solidFill>
                  <a:srgbClr val="002060"/>
                </a:solidFill>
              </a:rPr>
              <a:t>icc</a:t>
            </a:r>
            <a:r>
              <a:rPr lang="en-US" dirty="0" smtClean="0">
                <a:solidFill>
                  <a:srgbClr val="002060"/>
                </a:solidFill>
              </a:rPr>
              <a:t> </a:t>
            </a:r>
            <a:r>
              <a:rPr lang="en-US" dirty="0" err="1" smtClean="0">
                <a:solidFill>
                  <a:srgbClr val="002060"/>
                </a:solidFill>
              </a:rPr>
              <a:t>trophy.In</a:t>
            </a:r>
            <a:r>
              <a:rPr lang="en-US" dirty="0" smtClean="0">
                <a:solidFill>
                  <a:srgbClr val="002060"/>
                </a:solidFill>
              </a:rPr>
              <a:t> the process qualifying for the</a:t>
            </a:r>
          </a:p>
          <a:p>
            <a:r>
              <a:rPr lang="en-US" dirty="0" smtClean="0">
                <a:solidFill>
                  <a:srgbClr val="002060"/>
                </a:solidFill>
              </a:rPr>
              <a:t> 1999 world cup</a:t>
            </a:r>
          </a:p>
          <a:p>
            <a:endParaRPr lang="en-US" dirty="0"/>
          </a:p>
        </p:txBody>
      </p:sp>
      <p:grpSp>
        <p:nvGrpSpPr>
          <p:cNvPr id="10" name="Group 9"/>
          <p:cNvGrpSpPr/>
          <p:nvPr/>
        </p:nvGrpSpPr>
        <p:grpSpPr>
          <a:xfrm>
            <a:off x="2286001" y="3352800"/>
            <a:ext cx="6096000" cy="1519649"/>
            <a:chOff x="2520290" y="3240354"/>
            <a:chExt cx="5027958" cy="1560789"/>
          </a:xfrm>
          <a:scene3d>
            <a:camera prst="orthographicFront"/>
            <a:lightRig rig="flat" dir="t"/>
          </a:scene3d>
        </p:grpSpPr>
        <p:sp>
          <p:nvSpPr>
            <p:cNvPr id="11" name="Pentagon 10"/>
            <p:cNvSpPr/>
            <p:nvPr/>
          </p:nvSpPr>
          <p:spPr>
            <a:xfrm rot="10800000">
              <a:off x="2520290" y="3240354"/>
              <a:ext cx="5027958" cy="1560789"/>
            </a:xfrm>
            <a:prstGeom prst="homePlate">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 name="Pentagon 4"/>
            <p:cNvSpPr/>
            <p:nvPr/>
          </p:nvSpPr>
          <p:spPr>
            <a:xfrm rot="21600000">
              <a:off x="2910487" y="3240354"/>
              <a:ext cx="4637761" cy="156078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88265" tIns="91440" rIns="170688" bIns="91440" numCol="1" spcCol="1270" anchor="ctr" anchorCtr="0">
              <a:noAutofit/>
            </a:bodyPr>
            <a:lstStyle/>
            <a:p>
              <a:pPr algn="ctr" defTabSz="1066800">
                <a:lnSpc>
                  <a:spcPct val="90000"/>
                </a:lnSpc>
                <a:spcBef>
                  <a:spcPct val="0"/>
                </a:spcBef>
                <a:spcAft>
                  <a:spcPct val="35000"/>
                </a:spcAft>
              </a:pPr>
              <a:r>
                <a:rPr lang="en-US" sz="2400" dirty="0" smtClean="0">
                  <a:solidFill>
                    <a:srgbClr val="002060"/>
                  </a:solidFill>
                </a:rPr>
                <a:t>In 1999, Bangladesh  played in their first world cup in England</a:t>
              </a:r>
            </a:p>
            <a:p>
              <a:pPr lvl="0" algn="ctr" defTabSz="1066800" rtl="0">
                <a:lnSpc>
                  <a:spcPct val="90000"/>
                </a:lnSpc>
                <a:spcBef>
                  <a:spcPct val="0"/>
                </a:spcBef>
                <a:spcAft>
                  <a:spcPct val="35000"/>
                </a:spcAft>
              </a:pPr>
              <a:endParaRPr lang="en-US" sz="2400" kern="1200" dirty="0"/>
            </a:p>
          </p:txBody>
        </p:sp>
      </p:grpSp>
      <p:sp>
        <p:nvSpPr>
          <p:cNvPr id="13" name="Oval 12"/>
          <p:cNvSpPr/>
          <p:nvPr/>
        </p:nvSpPr>
        <p:spPr>
          <a:xfrm>
            <a:off x="725212" y="3358989"/>
            <a:ext cx="1461238" cy="1249800"/>
          </a:xfrm>
          <a:prstGeom prst="ellipse">
            <a:avLst/>
          </a:prstGeom>
          <a:blipFill>
            <a:blip r:embed="rId3" cstate="print">
              <a:extLst>
                <a:ext uri="{28A0092B-C50C-407E-A947-70E740481C1C}">
                  <a14:useLocalDpi xmlns:a14="http://schemas.microsoft.com/office/drawing/2010/main" xmlns="" val="0"/>
                </a:ext>
              </a:extLst>
            </a:blip>
            <a:srcRect/>
            <a:stretch>
              <a:fillRect l="-33000" r="-33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664108" y="2554075"/>
            <a:ext cx="5534797" cy="3048425"/>
          </a:xfrm>
        </p:spPr>
      </p:pic>
    </p:spTree>
    <p:extLst>
      <p:ext uri="{BB962C8B-B14F-4D97-AF65-F5344CB8AC3E}">
        <p14:creationId xmlns:p14="http://schemas.microsoft.com/office/powerpoint/2010/main" xmlns="" val="25232368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PICTURES OF CELEBRATION</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600200" y="2286000"/>
            <a:ext cx="5715000" cy="3508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4299196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Celebrating Bangladesh’s Win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042988" y="2620997"/>
            <a:ext cx="6777037" cy="2914581"/>
          </a:xfrm>
        </p:spPr>
      </p:pic>
    </p:spTree>
    <p:extLst>
      <p:ext uri="{BB962C8B-B14F-4D97-AF65-F5344CB8AC3E}">
        <p14:creationId xmlns:p14="http://schemas.microsoft.com/office/powerpoint/2010/main" xmlns="" val="13527536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1410736"/>
          </a:xfrm>
        </p:spPr>
        <p:txBody>
          <a:bodyPr>
            <a:normAutofit fontScale="90000"/>
          </a:bodyPr>
          <a:lstStyle/>
          <a:p>
            <a:r>
              <a:rPr lang="en-US" dirty="0" smtClean="0"/>
              <a:t>All Kind Of People Watching Cricket to see their team Winning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042988" y="2630072"/>
            <a:ext cx="6777037" cy="2896431"/>
          </a:xfrm>
        </p:spPr>
      </p:pic>
    </p:spTree>
    <p:extLst>
      <p:ext uri="{BB962C8B-B14F-4D97-AF65-F5344CB8AC3E}">
        <p14:creationId xmlns:p14="http://schemas.microsoft.com/office/powerpoint/2010/main" xmlns="" val="24464401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ICC CHAMPIONS TROPHY 2017</a:t>
            </a:r>
            <a:endParaRPr lang="en-US" dirty="0"/>
          </a:p>
        </p:txBody>
      </p:sp>
      <p:sp>
        <p:nvSpPr>
          <p:cNvPr id="3" name="Content Placeholder 2"/>
          <p:cNvSpPr>
            <a:spLocks noGrp="1"/>
          </p:cNvSpPr>
          <p:nvPr>
            <p:ph idx="1"/>
          </p:nvPr>
        </p:nvSpPr>
        <p:spPr/>
        <p:txBody>
          <a:bodyPr/>
          <a:lstStyle/>
          <a:p>
            <a:r>
              <a:rPr lang="en-US" dirty="0"/>
              <a:t>The 2017 ICC Champions Trophy was the eighth ICC Champions Trophy, a cricket tournament for the eight top-ranked One Day International teams in the world. </a:t>
            </a:r>
            <a:endParaRPr lang="en-US" dirty="0" smtClean="0"/>
          </a:p>
          <a:p>
            <a:r>
              <a:rPr lang="en-US" dirty="0"/>
              <a:t>It was held in England and Wales from 1 June to 18 June 2017.</a:t>
            </a:r>
          </a:p>
        </p:txBody>
      </p:sp>
    </p:spTree>
    <p:extLst>
      <p:ext uri="{BB962C8B-B14F-4D97-AF65-F5344CB8AC3E}">
        <p14:creationId xmlns:p14="http://schemas.microsoft.com/office/powerpoint/2010/main" xmlns="" val="28281343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Bangladesh Journey Through The Tournament</a:t>
            </a:r>
            <a:endParaRPr lang="en-US" dirty="0"/>
          </a:p>
        </p:txBody>
      </p:sp>
      <p:sp>
        <p:nvSpPr>
          <p:cNvPr id="3" name="Content Placeholder 2"/>
          <p:cNvSpPr>
            <a:spLocks noGrp="1"/>
          </p:cNvSpPr>
          <p:nvPr>
            <p:ph idx="1"/>
          </p:nvPr>
        </p:nvSpPr>
        <p:spPr/>
        <p:txBody>
          <a:bodyPr/>
          <a:lstStyle/>
          <a:p>
            <a:r>
              <a:rPr lang="en-US" dirty="0" smtClean="0"/>
              <a:t>The top eight teams in the ICC ODI Championship</a:t>
            </a:r>
            <a:r>
              <a:rPr lang="en-US" dirty="0"/>
              <a:t> </a:t>
            </a:r>
            <a:r>
              <a:rPr lang="en-US" dirty="0" smtClean="0"/>
              <a:t>rankings as on 30 September 2015 qualified for the tournament, and were divided into two groups of four.</a:t>
            </a:r>
          </a:p>
          <a:p>
            <a:r>
              <a:rPr lang="en-US" dirty="0" smtClean="0"/>
              <a:t>Bangladesh returned to the ICC Champions Trophy for the first time since 2006, while the West Indies failed to qualify for the first time.</a:t>
            </a:r>
            <a:endParaRPr lang="en-US" dirty="0"/>
          </a:p>
        </p:txBody>
      </p:sp>
    </p:spTree>
    <p:extLst>
      <p:ext uri="{BB962C8B-B14F-4D97-AF65-F5344CB8AC3E}">
        <p14:creationId xmlns:p14="http://schemas.microsoft.com/office/powerpoint/2010/main" xmlns="" val="25779857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Historic Win</a:t>
            </a:r>
            <a:endParaRPr lang="en-US" dirty="0"/>
          </a:p>
        </p:txBody>
      </p:sp>
      <p:sp>
        <p:nvSpPr>
          <p:cNvPr id="3" name="Content Placeholder 2"/>
          <p:cNvSpPr>
            <a:spLocks noGrp="1"/>
          </p:cNvSpPr>
          <p:nvPr>
            <p:ph idx="1"/>
          </p:nvPr>
        </p:nvSpPr>
        <p:spPr/>
        <p:txBody>
          <a:bodyPr>
            <a:normAutofit/>
          </a:bodyPr>
          <a:lstStyle/>
          <a:p>
            <a:r>
              <a:rPr lang="en-US" dirty="0" smtClean="0">
                <a:effectLst/>
              </a:rPr>
              <a:t>Not many expected Bangladesh to be there in the semis and that too ahead of Australia or New Zealand, but the beauty of the game lies in its unpredictability.</a:t>
            </a:r>
          </a:p>
          <a:p>
            <a:r>
              <a:rPr lang="en-US" dirty="0" smtClean="0"/>
              <a:t>Fabulous centuries from Mahmadullah and Shakib al Hasan help Bangladesh recover from 33-4 and knock New Zealand out of the Champions Trophy.</a:t>
            </a:r>
          </a:p>
          <a:p>
            <a:endParaRPr lang="en-US" dirty="0" smtClean="0">
              <a:effectLst/>
            </a:endParaRPr>
          </a:p>
          <a:p>
            <a:endParaRPr lang="en-US" dirty="0"/>
          </a:p>
        </p:txBody>
      </p:sp>
    </p:spTree>
    <p:extLst>
      <p:ext uri="{BB962C8B-B14F-4D97-AF65-F5344CB8AC3E}">
        <p14:creationId xmlns:p14="http://schemas.microsoft.com/office/powerpoint/2010/main" xmlns="" val="6560885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Winning Moment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578371" y="2463574"/>
            <a:ext cx="5706271" cy="3229426"/>
          </a:xfrm>
        </p:spPr>
      </p:pic>
    </p:spTree>
    <p:extLst>
      <p:ext uri="{BB962C8B-B14F-4D97-AF65-F5344CB8AC3E}">
        <p14:creationId xmlns:p14="http://schemas.microsoft.com/office/powerpoint/2010/main" xmlns="" val="33573744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Fans Reaction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905000" y="2514600"/>
            <a:ext cx="4952999" cy="3428999"/>
          </a:xfrm>
        </p:spPr>
      </p:pic>
    </p:spTree>
    <p:extLst>
      <p:ext uri="{BB962C8B-B14F-4D97-AF65-F5344CB8AC3E}">
        <p14:creationId xmlns:p14="http://schemas.microsoft.com/office/powerpoint/2010/main" xmlns="" val="34777249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Tiger Enjoying Cricket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752601" y="2477864"/>
            <a:ext cx="5410200" cy="3465736"/>
          </a:xfrm>
        </p:spPr>
      </p:pic>
    </p:spTree>
    <p:extLst>
      <p:ext uri="{BB962C8B-B14F-4D97-AF65-F5344CB8AC3E}">
        <p14:creationId xmlns:p14="http://schemas.microsoft.com/office/powerpoint/2010/main" xmlns="" val="416653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959497" y="689694"/>
            <a:ext cx="1326503" cy="1824906"/>
          </a:xfrm>
          <a:prstGeom prst="ellipse">
            <a:avLst/>
          </a:prstGeom>
          <a:blipFill>
            <a:blip r:embed="rId2" cstate="print">
              <a:extLst>
                <a:ext uri="{28A0092B-C50C-407E-A947-70E740481C1C}">
                  <a14:useLocalDpi xmlns:a14="http://schemas.microsoft.com/office/drawing/2010/main" xmlns="" val="0"/>
                </a:ext>
              </a:extLst>
            </a:blip>
            <a:srcRect/>
            <a:stretch>
              <a:fillRect l="-17000" r="-17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3" name="Oval 2"/>
          <p:cNvSpPr/>
          <p:nvPr/>
        </p:nvSpPr>
        <p:spPr>
          <a:xfrm>
            <a:off x="609601" y="3733800"/>
            <a:ext cx="1623878" cy="2202098"/>
          </a:xfrm>
          <a:prstGeom prst="ellipse">
            <a:avLst/>
          </a:prstGeom>
          <a:blipFill>
            <a:blip r:embed="rId3" cstate="print">
              <a:extLst>
                <a:ext uri="{28A0092B-C50C-407E-A947-70E740481C1C}">
                  <a14:useLocalDpi xmlns:a14="http://schemas.microsoft.com/office/drawing/2010/main" xmlns="" val="0"/>
                </a:ext>
              </a:extLst>
            </a:blip>
            <a:srcRect/>
            <a:stretch>
              <a:fillRect l="-35000" r="-3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Pentagon 4"/>
          <p:cNvSpPr/>
          <p:nvPr/>
        </p:nvSpPr>
        <p:spPr>
          <a:xfrm rot="10800000">
            <a:off x="2286000" y="838200"/>
            <a:ext cx="5562600" cy="1685498"/>
          </a:xfrm>
          <a:prstGeom prst="homePlate">
            <a:avLst/>
          </a:prstGeom>
        </p:spPr>
        <p:style>
          <a:lnRef idx="1">
            <a:schemeClr val="accent1"/>
          </a:lnRef>
          <a:fillRef idx="2">
            <a:schemeClr val="accent1"/>
          </a:fillRef>
          <a:effectRef idx="1">
            <a:schemeClr val="accent1"/>
          </a:effectRef>
          <a:fontRef idx="minor">
            <a:schemeClr val="dk1"/>
          </a:fontRef>
        </p:style>
      </p:sp>
      <p:sp>
        <p:nvSpPr>
          <p:cNvPr id="6" name="Pentagon 5"/>
          <p:cNvSpPr/>
          <p:nvPr/>
        </p:nvSpPr>
        <p:spPr>
          <a:xfrm rot="10800000">
            <a:off x="2286000" y="3962400"/>
            <a:ext cx="5562600" cy="1685498"/>
          </a:xfrm>
          <a:prstGeom prst="homePlate">
            <a:avLst/>
          </a:prstGeom>
        </p:spPr>
        <p:style>
          <a:lnRef idx="1">
            <a:schemeClr val="accent1"/>
          </a:lnRef>
          <a:fillRef idx="2">
            <a:schemeClr val="accent1"/>
          </a:fillRef>
          <a:effectRef idx="1">
            <a:schemeClr val="accent1"/>
          </a:effectRef>
          <a:fontRef idx="minor">
            <a:schemeClr val="dk1"/>
          </a:fontRef>
        </p:style>
      </p:sp>
      <p:sp>
        <p:nvSpPr>
          <p:cNvPr id="7" name="TextBox 6"/>
          <p:cNvSpPr txBox="1"/>
          <p:nvPr/>
        </p:nvSpPr>
        <p:spPr>
          <a:xfrm>
            <a:off x="3048000" y="990600"/>
            <a:ext cx="4903907" cy="1754326"/>
          </a:xfrm>
          <a:prstGeom prst="rect">
            <a:avLst/>
          </a:prstGeom>
          <a:noFill/>
        </p:spPr>
        <p:txBody>
          <a:bodyPr wrap="none" rtlCol="0">
            <a:spAutoFit/>
          </a:bodyPr>
          <a:lstStyle/>
          <a:p>
            <a:r>
              <a:rPr lang="en-US" dirty="0" smtClean="0"/>
              <a:t>Bangladesh is a full member of the</a:t>
            </a:r>
          </a:p>
          <a:p>
            <a:r>
              <a:rPr lang="en-US" dirty="0" smtClean="0"/>
              <a:t> </a:t>
            </a:r>
            <a:r>
              <a:rPr lang="en-US" dirty="0" smtClean="0">
                <a:hlinkClick r:id="rId4" tooltip="International Cricket Council"/>
              </a:rPr>
              <a:t>International Cricket Council</a:t>
            </a:r>
            <a:r>
              <a:rPr lang="en-US" dirty="0" smtClean="0"/>
              <a:t> (ICC) with </a:t>
            </a:r>
          </a:p>
          <a:p>
            <a:r>
              <a:rPr lang="en-US" dirty="0" smtClean="0">
                <a:hlinkClick r:id="rId5" tooltip="Test cricket"/>
              </a:rPr>
              <a:t>Test</a:t>
            </a:r>
            <a:r>
              <a:rPr lang="en-US" dirty="0" smtClean="0"/>
              <a:t> and </a:t>
            </a:r>
            <a:r>
              <a:rPr lang="en-US" dirty="0" smtClean="0">
                <a:hlinkClick r:id="rId6" tooltip="One Day International"/>
              </a:rPr>
              <a:t>One Day International</a:t>
            </a:r>
            <a:r>
              <a:rPr lang="en-US" dirty="0" smtClean="0"/>
              <a:t> (ODI) </a:t>
            </a:r>
          </a:p>
          <a:p>
            <a:r>
              <a:rPr lang="en-US" dirty="0" smtClean="0"/>
              <a:t>status. It played </a:t>
            </a:r>
            <a:r>
              <a:rPr lang="en-US" dirty="0" smtClean="0">
                <a:hlinkClick r:id="rId7" tooltip="Indian cricket team in Bangladesh in 2000–01"/>
              </a:rPr>
              <a:t>its first Test match</a:t>
            </a:r>
            <a:endParaRPr lang="en-US" dirty="0" smtClean="0"/>
          </a:p>
          <a:p>
            <a:r>
              <a:rPr lang="en-US" dirty="0" smtClean="0"/>
              <a:t> in November 2000 against </a:t>
            </a:r>
            <a:r>
              <a:rPr lang="en-US" dirty="0" smtClean="0">
                <a:hlinkClick r:id="rId8" tooltip="India national cricket team"/>
              </a:rPr>
              <a:t>India</a:t>
            </a:r>
            <a:r>
              <a:rPr lang="en-US" dirty="0" smtClean="0"/>
              <a:t> in </a:t>
            </a:r>
            <a:r>
              <a:rPr lang="en-US" dirty="0" smtClean="0">
                <a:hlinkClick r:id="rId9" tooltip="Dhaka"/>
              </a:rPr>
              <a:t>Dhaka</a:t>
            </a:r>
            <a:r>
              <a:rPr lang="en-US" dirty="0" smtClean="0"/>
              <a:t>.</a:t>
            </a:r>
          </a:p>
          <a:p>
            <a:endParaRPr lang="en-US" dirty="0"/>
          </a:p>
        </p:txBody>
      </p:sp>
      <p:sp>
        <p:nvSpPr>
          <p:cNvPr id="8" name="TextBox 7"/>
          <p:cNvSpPr txBox="1"/>
          <p:nvPr/>
        </p:nvSpPr>
        <p:spPr>
          <a:xfrm>
            <a:off x="2971800" y="4267200"/>
            <a:ext cx="5902166" cy="1408078"/>
          </a:xfrm>
          <a:prstGeom prst="rect">
            <a:avLst/>
          </a:prstGeom>
          <a:noFill/>
        </p:spPr>
        <p:txBody>
          <a:bodyPr wrap="square" rtlCol="0">
            <a:spAutoFit/>
          </a:bodyPr>
          <a:lstStyle/>
          <a:p>
            <a:pPr algn="ctr" defTabSz="1066800">
              <a:lnSpc>
                <a:spcPct val="90000"/>
              </a:lnSpc>
              <a:spcBef>
                <a:spcPct val="0"/>
              </a:spcBef>
              <a:spcAft>
                <a:spcPct val="35000"/>
              </a:spcAft>
            </a:pPr>
            <a:r>
              <a:rPr lang="en-US" dirty="0" smtClean="0"/>
              <a:t>It got the status of a Test playing </a:t>
            </a:r>
          </a:p>
          <a:p>
            <a:pPr algn="ctr" defTabSz="1066800">
              <a:lnSpc>
                <a:spcPct val="90000"/>
              </a:lnSpc>
              <a:spcBef>
                <a:spcPct val="0"/>
              </a:spcBef>
              <a:spcAft>
                <a:spcPct val="35000"/>
              </a:spcAft>
            </a:pPr>
            <a:r>
              <a:rPr lang="en-US" dirty="0" smtClean="0"/>
              <a:t>country on 26 June 2000. </a:t>
            </a:r>
          </a:p>
          <a:p>
            <a:pPr lvl="0" algn="ctr" defTabSz="1066800">
              <a:lnSpc>
                <a:spcPct val="90000"/>
              </a:lnSpc>
              <a:spcBef>
                <a:spcPct val="0"/>
              </a:spcBef>
              <a:spcAft>
                <a:spcPct val="35000"/>
              </a:spcAft>
            </a:pPr>
            <a:endParaRPr lang="en-US" dirty="0" smtClean="0"/>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Fans Gathering Together at overseas Also</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600200" y="2362200"/>
            <a:ext cx="5486400" cy="3886199"/>
          </a:xfrm>
        </p:spPr>
      </p:pic>
    </p:spTree>
    <p:extLst>
      <p:ext uri="{BB962C8B-B14F-4D97-AF65-F5344CB8AC3E}">
        <p14:creationId xmlns:p14="http://schemas.microsoft.com/office/powerpoint/2010/main" xmlns="" val="31758826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Celebration At Dhaka University</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990600" y="2368311"/>
            <a:ext cx="7010400" cy="3419952"/>
          </a:xfrm>
        </p:spPr>
      </p:pic>
    </p:spTree>
    <p:extLst>
      <p:ext uri="{BB962C8B-B14F-4D97-AF65-F5344CB8AC3E}">
        <p14:creationId xmlns:p14="http://schemas.microsoft.com/office/powerpoint/2010/main" xmlns="" val="3122546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Fan Reactions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"Unbelievable! At the start of the tournament, I had imagined a lot of things, but not this one," said cricket fan Shamsul Arefin reacting to the news of Bangladesh qualifying for the semi-final of the ICC Champions Trophy.</a:t>
            </a:r>
          </a:p>
          <a:p>
            <a:r>
              <a:rPr lang="en-US" dirty="0"/>
              <a:t>“We were indeed planning to bring a procession like we did the other day after Bangladesh defeated New Zealand. </a:t>
            </a:r>
            <a:r>
              <a:rPr lang="en-US" dirty="0" smtClean="0"/>
              <a:t>” </a:t>
            </a:r>
            <a:r>
              <a:rPr lang="en-US" dirty="0"/>
              <a:t>said Rezaul Karim, a fourth-year student of Management and Information System.</a:t>
            </a:r>
          </a:p>
        </p:txBody>
      </p:sp>
    </p:spTree>
    <p:extLst>
      <p:ext uri="{BB962C8B-B14F-4D97-AF65-F5344CB8AC3E}">
        <p14:creationId xmlns:p14="http://schemas.microsoft.com/office/powerpoint/2010/main" xmlns="" val="24789346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In any big tournament in cricket always put Bangladeshi fans together.</a:t>
            </a:r>
          </a:p>
          <a:p>
            <a:r>
              <a:rPr lang="en-US" dirty="0" smtClean="0"/>
              <a:t>Apart from their daily work they all are searching for entertainment and cricket is one way to entertain them.</a:t>
            </a:r>
          </a:p>
          <a:p>
            <a:r>
              <a:rPr lang="en-US" dirty="0" smtClean="0"/>
              <a:t>Hope in future this unity will keep as same as  present situation.</a:t>
            </a:r>
          </a:p>
          <a:p>
            <a:endParaRPr lang="en-US" dirty="0"/>
          </a:p>
        </p:txBody>
      </p:sp>
    </p:spTree>
    <p:extLst>
      <p:ext uri="{BB962C8B-B14F-4D97-AF65-F5344CB8AC3E}">
        <p14:creationId xmlns:p14="http://schemas.microsoft.com/office/powerpoint/2010/main" xmlns="" val="35737338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Conclusion(cont..)</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solidFill>
                  <a:schemeClr val="tx1"/>
                </a:solidFill>
              </a:rPr>
              <a:t>Cricketers represent their country to the world through the World Cup. A country is well known to the rest of the cricket-loving world through good playing. </a:t>
            </a:r>
          </a:p>
          <a:p>
            <a:pPr>
              <a:buNone/>
            </a:pPr>
            <a:endParaRPr lang="en-US" b="1" dirty="0" smtClean="0">
              <a:solidFill>
                <a:schemeClr val="tx1"/>
              </a:solidFill>
            </a:endParaRPr>
          </a:p>
          <a:p>
            <a:pPr>
              <a:buNone/>
            </a:pPr>
            <a:r>
              <a:rPr lang="en-US" b="1" dirty="0" smtClean="0">
                <a:solidFill>
                  <a:schemeClr val="tx1"/>
                </a:solidFill>
              </a:rPr>
              <a:t>Cricketers are also strictly followed, especially when they are on the cricket ground, so how well they present themselves in fitness, attitude and tact in playing</a:t>
            </a:r>
          </a:p>
          <a:p>
            <a:pPr>
              <a:buNone/>
            </a:pPr>
            <a:r>
              <a:rPr lang="en-US" b="1" dirty="0" smtClean="0">
                <a:solidFill>
                  <a:schemeClr val="tx1"/>
                </a:solidFill>
              </a:rPr>
              <a:t> represents the nation’s identity</a:t>
            </a:r>
            <a:r>
              <a:rPr lang="en-US" b="1" dirty="0" smtClean="0">
                <a:solidFill>
                  <a:schemeClr val="bg2">
                    <a:lumMod val="50000"/>
                  </a:schemeClr>
                </a:solidFill>
              </a:rPr>
              <a:t>.</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solidFill>
                  <a:srgbClr val="00B050"/>
                </a:solidFill>
              </a:rPr>
              <a:t>BCB_Bangladesh</a:t>
            </a:r>
            <a:r>
              <a:rPr lang="en-US" dirty="0" smtClean="0">
                <a:solidFill>
                  <a:srgbClr val="00B050"/>
                </a:solidFill>
              </a:rPr>
              <a:t> Cricket Board</a:t>
            </a:r>
            <a:endParaRPr lang="en-US" dirty="0"/>
          </a:p>
        </p:txBody>
      </p:sp>
      <p:sp>
        <p:nvSpPr>
          <p:cNvPr id="3" name="TextBox 2"/>
          <p:cNvSpPr txBox="1"/>
          <p:nvPr/>
        </p:nvSpPr>
        <p:spPr>
          <a:xfrm>
            <a:off x="685800" y="2514600"/>
            <a:ext cx="8198078" cy="2308324"/>
          </a:xfrm>
          <a:prstGeom prst="rect">
            <a:avLst/>
          </a:prstGeom>
          <a:noFill/>
        </p:spPr>
        <p:txBody>
          <a:bodyPr wrap="none" rtlCol="0">
            <a:spAutoFit/>
          </a:bodyPr>
          <a:lstStyle/>
          <a:p>
            <a:pPr marL="457200" indent="-457200">
              <a:buFont typeface="Wingdings" panose="05000000000000000000" pitchFamily="2" charset="2"/>
              <a:buChar char="v"/>
            </a:pPr>
            <a:r>
              <a:rPr lang="en-US" dirty="0" smtClean="0">
                <a:solidFill>
                  <a:srgbClr val="00B050"/>
                </a:solidFill>
              </a:rPr>
              <a:t>Bangladesh Cricket Board(BCB) previously known as Bang</a:t>
            </a:r>
            <a:r>
              <a:rPr lang="en-US" dirty="0" smtClean="0">
                <a:solidFill>
                  <a:srgbClr val="FF0000"/>
                </a:solidFill>
              </a:rPr>
              <a:t>lades</a:t>
            </a:r>
            <a:r>
              <a:rPr lang="en-US" dirty="0" smtClean="0">
                <a:solidFill>
                  <a:srgbClr val="00B050"/>
                </a:solidFill>
              </a:rPr>
              <a:t>h </a:t>
            </a:r>
          </a:p>
          <a:p>
            <a:pPr marL="457200" indent="-457200">
              <a:buFont typeface="Wingdings" panose="05000000000000000000" pitchFamily="2" charset="2"/>
              <a:buChar char="v"/>
            </a:pPr>
            <a:r>
              <a:rPr lang="en-US" dirty="0" smtClean="0">
                <a:solidFill>
                  <a:srgbClr val="00B050"/>
                </a:solidFill>
              </a:rPr>
              <a:t>cricket control board is the main </a:t>
            </a:r>
            <a:r>
              <a:rPr lang="en-US" dirty="0" smtClean="0">
                <a:solidFill>
                  <a:srgbClr val="FF0000"/>
                </a:solidFill>
              </a:rPr>
              <a:t>governing body of </a:t>
            </a:r>
            <a:r>
              <a:rPr lang="en-US" dirty="0" smtClean="0">
                <a:solidFill>
                  <a:srgbClr val="00B050"/>
                </a:solidFill>
              </a:rPr>
              <a:t>Bangladesh </a:t>
            </a:r>
          </a:p>
          <a:p>
            <a:pPr marL="457200" indent="-457200"/>
            <a:r>
              <a:rPr lang="en-US" dirty="0" smtClean="0">
                <a:solidFill>
                  <a:srgbClr val="00B050"/>
                </a:solidFill>
              </a:rPr>
              <a:t>       cricket.</a:t>
            </a:r>
          </a:p>
          <a:p>
            <a:pPr marL="457200" indent="-457200">
              <a:buFont typeface="Wingdings" panose="05000000000000000000" pitchFamily="2" charset="2"/>
              <a:buChar char="v"/>
            </a:pPr>
            <a:r>
              <a:rPr lang="en-US" dirty="0" smtClean="0">
                <a:solidFill>
                  <a:srgbClr val="00B050"/>
                </a:solidFill>
              </a:rPr>
              <a:t>It works </a:t>
            </a:r>
            <a:r>
              <a:rPr lang="en-US" dirty="0" smtClean="0">
                <a:solidFill>
                  <a:srgbClr val="FF0000"/>
                </a:solidFill>
              </a:rPr>
              <a:t>for the development a</a:t>
            </a:r>
            <a:r>
              <a:rPr lang="en-US" dirty="0" smtClean="0">
                <a:solidFill>
                  <a:srgbClr val="00B050"/>
                </a:solidFill>
              </a:rPr>
              <a:t>nd maintains of  Bangladesh </a:t>
            </a:r>
            <a:r>
              <a:rPr lang="en-US" dirty="0" smtClean="0">
                <a:solidFill>
                  <a:srgbClr val="FF0000"/>
                </a:solidFill>
              </a:rPr>
              <a:t>cricket ,</a:t>
            </a:r>
          </a:p>
          <a:p>
            <a:pPr marL="457200" indent="-457200"/>
            <a:r>
              <a:rPr lang="en-US" dirty="0" smtClean="0">
                <a:solidFill>
                  <a:srgbClr val="FF0000"/>
                </a:solidFill>
              </a:rPr>
              <a:t>       their ve</a:t>
            </a:r>
            <a:r>
              <a:rPr lang="en-US" dirty="0" smtClean="0">
                <a:solidFill>
                  <a:srgbClr val="00B050"/>
                </a:solidFill>
              </a:rPr>
              <a:t>nues  and  academy.</a:t>
            </a:r>
          </a:p>
          <a:p>
            <a:pPr marL="457200" indent="-457200">
              <a:buFont typeface="Wingdings" panose="05000000000000000000" pitchFamily="2" charset="2"/>
              <a:buChar char="v"/>
            </a:pPr>
            <a:r>
              <a:rPr lang="en-US" dirty="0" smtClean="0">
                <a:solidFill>
                  <a:srgbClr val="00B050"/>
                </a:solidFill>
              </a:rPr>
              <a:t>The Board has </a:t>
            </a:r>
            <a:r>
              <a:rPr lang="en-US" dirty="0" smtClean="0">
                <a:solidFill>
                  <a:srgbClr val="FF0000"/>
                </a:solidFill>
              </a:rPr>
              <a:t>its </a:t>
            </a:r>
            <a:r>
              <a:rPr lang="en-US" dirty="0" err="1" smtClean="0">
                <a:solidFill>
                  <a:srgbClr val="FF0000"/>
                </a:solidFill>
              </a:rPr>
              <a:t>he</a:t>
            </a:r>
            <a:r>
              <a:rPr lang="en-US" dirty="0" err="1" smtClean="0">
                <a:solidFill>
                  <a:srgbClr val="00B050"/>
                </a:solidFill>
              </a:rPr>
              <a:t>adquater</a:t>
            </a:r>
            <a:r>
              <a:rPr lang="en-US" dirty="0" smtClean="0">
                <a:solidFill>
                  <a:srgbClr val="00B050"/>
                </a:solidFill>
              </a:rPr>
              <a:t>   in  </a:t>
            </a:r>
            <a:r>
              <a:rPr lang="en-US" dirty="0" err="1" smtClean="0">
                <a:solidFill>
                  <a:srgbClr val="00B050"/>
                </a:solidFill>
              </a:rPr>
              <a:t>Mirpur</a:t>
            </a:r>
            <a:r>
              <a:rPr lang="en-US" dirty="0" smtClean="0">
                <a:solidFill>
                  <a:srgbClr val="00B050"/>
                </a:solidFill>
              </a:rPr>
              <a:t> in Dhaka.</a:t>
            </a:r>
          </a:p>
          <a:p>
            <a:pPr marL="457200" indent="-457200">
              <a:buFont typeface="Wingdings" panose="05000000000000000000" pitchFamily="2" charset="2"/>
              <a:buChar char="v"/>
            </a:pPr>
            <a:r>
              <a:rPr lang="en-US" dirty="0" smtClean="0">
                <a:solidFill>
                  <a:srgbClr val="00B050"/>
                </a:solidFill>
              </a:rPr>
              <a:t>It is operated by the government of Bangladesh</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990600"/>
            <a:ext cx="3737050" cy="1200329"/>
          </a:xfrm>
          <a:prstGeom prst="rect">
            <a:avLst/>
          </a:prstGeom>
        </p:spPr>
        <p:txBody>
          <a:bodyPr wrap="square">
            <a:spAutoFit/>
          </a:bodyPr>
          <a:lstStyle/>
          <a:p>
            <a:r>
              <a:rPr lang="en-US" sz="3600" b="1" i="1" dirty="0" smtClean="0">
                <a:solidFill>
                  <a:srgbClr val="00B050"/>
                </a:solidFill>
              </a:rPr>
              <a:t>Bangla</a:t>
            </a:r>
            <a:r>
              <a:rPr lang="en-US" sz="3600" b="1" i="1" dirty="0" smtClean="0">
                <a:solidFill>
                  <a:srgbClr val="FF0000"/>
                </a:solidFill>
              </a:rPr>
              <a:t>desh</a:t>
            </a:r>
            <a:r>
              <a:rPr lang="en-US" sz="3600" b="1" i="1" dirty="0" smtClean="0">
                <a:solidFill>
                  <a:srgbClr val="00B050"/>
                </a:solidFill>
              </a:rPr>
              <a:t> </a:t>
            </a:r>
            <a:r>
              <a:rPr lang="en-US" sz="3600" b="1" i="1" dirty="0" smtClean="0">
                <a:solidFill>
                  <a:srgbClr val="FF0000"/>
                </a:solidFill>
              </a:rPr>
              <a:t>Cr</a:t>
            </a:r>
            <a:r>
              <a:rPr lang="en-US" sz="3600" b="1" i="1" dirty="0" smtClean="0">
                <a:solidFill>
                  <a:srgbClr val="00B050"/>
                </a:solidFill>
              </a:rPr>
              <a:t>icket </a:t>
            </a:r>
            <a:endParaRPr lang="en-US" sz="3600" dirty="0"/>
          </a:p>
        </p:txBody>
      </p:sp>
      <p:grpSp>
        <p:nvGrpSpPr>
          <p:cNvPr id="3" name="Group 2"/>
          <p:cNvGrpSpPr/>
          <p:nvPr/>
        </p:nvGrpSpPr>
        <p:grpSpPr>
          <a:xfrm>
            <a:off x="990600" y="3200400"/>
            <a:ext cx="6096000" cy="2741680"/>
            <a:chOff x="547398" y="1519"/>
            <a:chExt cx="6404624" cy="3427480"/>
          </a:xfrm>
        </p:grpSpPr>
        <p:sp>
          <p:nvSpPr>
            <p:cNvPr id="4" name="Oval 3"/>
            <p:cNvSpPr/>
            <p:nvPr/>
          </p:nvSpPr>
          <p:spPr>
            <a:xfrm>
              <a:off x="547398" y="1519"/>
              <a:ext cx="6404624" cy="342748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Oval 4"/>
            <p:cNvSpPr/>
            <p:nvPr/>
          </p:nvSpPr>
          <p:spPr>
            <a:xfrm>
              <a:off x="1485334" y="503461"/>
              <a:ext cx="4528752" cy="24235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lvl="0" algn="ctr" defTabSz="2889250" rtl="0">
                <a:lnSpc>
                  <a:spcPct val="90000"/>
                </a:lnSpc>
                <a:spcBef>
                  <a:spcPct val="0"/>
                </a:spcBef>
                <a:spcAft>
                  <a:spcPct val="35000"/>
                </a:spcAft>
              </a:pPr>
              <a:r>
                <a:rPr lang="en-US" sz="4800" kern="1200" dirty="0">
                  <a:solidFill>
                    <a:srgbClr val="002060"/>
                  </a:solidFill>
                </a:rPr>
                <a:t>Performance  in Test  </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2667000"/>
            <a:ext cx="5511160" cy="2862322"/>
          </a:xfrm>
          <a:prstGeom prst="rect">
            <a:avLst/>
          </a:prstGeom>
          <a:noFill/>
        </p:spPr>
        <p:txBody>
          <a:bodyPr wrap="square" rtlCol="0">
            <a:spAutoFit/>
          </a:bodyPr>
          <a:lstStyle/>
          <a:p>
            <a:r>
              <a:rPr lang="en-US" sz="6000" b="1" dirty="0" smtClean="0">
                <a:solidFill>
                  <a:schemeClr val="bg2">
                    <a:lumMod val="50000"/>
                  </a:schemeClr>
                </a:solidFill>
              </a:rPr>
              <a:t>UNITY  AMONG  CRICKETERS</a:t>
            </a:r>
            <a:endParaRPr lang="en-US" sz="6000" b="1" dirty="0">
              <a:solidFill>
                <a:schemeClr val="bg2">
                  <a:lumMod val="50000"/>
                </a:schemeClr>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272</TotalTime>
  <Words>2166</Words>
  <Application>Microsoft Office PowerPoint</Application>
  <PresentationFormat>On-screen Show (4:3)</PresentationFormat>
  <Paragraphs>211</Paragraphs>
  <Slides>64</Slides>
  <Notes>0</Notes>
  <HiddenSlides>0</HiddenSlides>
  <MMClips>1</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Austin</vt:lpstr>
      <vt:lpstr>Slide 1</vt:lpstr>
      <vt:lpstr>Slide 2</vt:lpstr>
      <vt:lpstr>History Of Bangladesh cricket </vt:lpstr>
      <vt:lpstr>Slide 4</vt:lpstr>
      <vt:lpstr>Slide 5</vt:lpstr>
      <vt:lpstr>Slide 6</vt:lpstr>
      <vt:lpstr>BCB_Bangladesh Cricket Board</vt:lpstr>
      <vt:lpstr>Slide 8</vt:lpstr>
      <vt:lpstr>Slide 9</vt:lpstr>
      <vt:lpstr>Test Performance </vt:lpstr>
      <vt:lpstr>RECORDS</vt:lpstr>
      <vt:lpstr>Team celebration</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 A changed approach and teamwork ignite Bangladesh on landmark Test </vt:lpstr>
      <vt:lpstr>A changed approach and teamwork ignite Bangladesh on landmark Test(cont..) </vt:lpstr>
      <vt:lpstr>A changed approach and teamwork ignite Bangladesh on landmark Test(cont..) </vt:lpstr>
      <vt:lpstr>A changed approach and teamwork ignite Bangladesh on landmark Test(cont..) </vt:lpstr>
      <vt:lpstr>Slide 30</vt:lpstr>
      <vt:lpstr>In a heartwarming gesture Mashrafe Mortaza protects a pitch-invader from security officials </vt:lpstr>
      <vt:lpstr>In a heartwarming gesture Mashrafe Mortaza protects a pitch-invader from security officials(Cont…) </vt:lpstr>
      <vt:lpstr>In a heartwarming gesture Mashrafe Mortaza protects a pitch-invader from security officials(Cont..) </vt:lpstr>
      <vt:lpstr>Slide 34</vt:lpstr>
      <vt:lpstr>Environment of unity during Match</vt:lpstr>
      <vt:lpstr>Slide 36</vt:lpstr>
      <vt:lpstr>Slide 37</vt:lpstr>
      <vt:lpstr>Slide 38</vt:lpstr>
      <vt:lpstr>Asia cup cricket </vt:lpstr>
      <vt:lpstr>2012 Asia cup</vt:lpstr>
      <vt:lpstr>Slide 41</vt:lpstr>
      <vt:lpstr>World cup cricket 2011</vt:lpstr>
      <vt:lpstr>World cup cricket 2011</vt:lpstr>
      <vt:lpstr>WORLD CUP 2015</vt:lpstr>
      <vt:lpstr>Slide 45</vt:lpstr>
      <vt:lpstr>Slide 46</vt:lpstr>
      <vt:lpstr>Slide 47</vt:lpstr>
      <vt:lpstr>HISTORIC WIN</vt:lpstr>
      <vt:lpstr>HOW THIS WIN AFFECT THE FAN</vt:lpstr>
      <vt:lpstr>Slide 50</vt:lpstr>
      <vt:lpstr>SOME PICTURES OF CELEBRATION</vt:lpstr>
      <vt:lpstr>Celebrating Bangladesh’s Win</vt:lpstr>
      <vt:lpstr>All Kind Of People Watching Cricket to see their team Winning</vt:lpstr>
      <vt:lpstr>ICC CHAMPIONS TROPHY 2017</vt:lpstr>
      <vt:lpstr>Bangladesh Journey Through The Tournament</vt:lpstr>
      <vt:lpstr>Another Historic Win</vt:lpstr>
      <vt:lpstr>Winning Moment</vt:lpstr>
      <vt:lpstr>Fans Reaction</vt:lpstr>
      <vt:lpstr>Little Tiger Enjoying Cricket</vt:lpstr>
      <vt:lpstr>Fans Gathering Together at overseas Also</vt:lpstr>
      <vt:lpstr>Celebration At Dhaka University</vt:lpstr>
      <vt:lpstr>Some Fan Reactions</vt:lpstr>
      <vt:lpstr>Conclusion</vt:lpstr>
      <vt:lpstr>Conclusion(cont..)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Farhana</dc:creator>
  <cp:lastModifiedBy>Hp</cp:lastModifiedBy>
  <cp:revision>18</cp:revision>
  <dcterms:created xsi:type="dcterms:W3CDTF">2017-09-15T17:30:22Z</dcterms:created>
  <dcterms:modified xsi:type="dcterms:W3CDTF">2017-09-16T17:18:06Z</dcterms:modified>
</cp:coreProperties>
</file>